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0"/>
  </p:notesMasterIdLst>
  <p:handoutMasterIdLst>
    <p:handoutMasterId r:id="rId21"/>
  </p:handoutMasterIdLst>
  <p:sldIdLst>
    <p:sldId id="256" r:id="rId2"/>
    <p:sldId id="291" r:id="rId3"/>
    <p:sldId id="294" r:id="rId4"/>
    <p:sldId id="314" r:id="rId5"/>
    <p:sldId id="293" r:id="rId6"/>
    <p:sldId id="304" r:id="rId7"/>
    <p:sldId id="296" r:id="rId8"/>
    <p:sldId id="306" r:id="rId9"/>
    <p:sldId id="308" r:id="rId10"/>
    <p:sldId id="309" r:id="rId11"/>
    <p:sldId id="310" r:id="rId12"/>
    <p:sldId id="312" r:id="rId13"/>
    <p:sldId id="313" r:id="rId14"/>
    <p:sldId id="315" r:id="rId15"/>
    <p:sldId id="316" r:id="rId16"/>
    <p:sldId id="292" r:id="rId17"/>
    <p:sldId id="311" r:id="rId18"/>
    <p:sldId id="302" r:id="rId19"/>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0" d="100"/>
          <a:sy n="100" d="100"/>
        </p:scale>
        <p:origin x="1230"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65B4C93-BADB-446C-B095-ED43A751D500}" type="datetimeFigureOut">
              <a:rPr lang="en-US" smtClean="0"/>
              <a:t>03/18/2019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947A9A8-C579-4EEC-8EE3-5CE9C31173A0}" type="slidenum">
              <a:rPr lang="en-US" smtClean="0"/>
              <a:t>‹#›</a:t>
            </a:fld>
            <a:endParaRPr lang="en-US"/>
          </a:p>
        </p:txBody>
      </p:sp>
    </p:spTree>
    <p:extLst>
      <p:ext uri="{BB962C8B-B14F-4D97-AF65-F5344CB8AC3E}">
        <p14:creationId xmlns:p14="http://schemas.microsoft.com/office/powerpoint/2010/main" val="1042260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1A9D82-1485-4F7B-8C09-881D1BC799B0}" type="datetimeFigureOut">
              <a:rPr lang="en-US" smtClean="0"/>
              <a:t>03/18/2019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EA755A1-7EA8-4B01-8AA3-A6F9DA04863A}" type="slidenum">
              <a:rPr lang="en-US" smtClean="0"/>
              <a:t>‹#›</a:t>
            </a:fld>
            <a:endParaRPr lang="en-US"/>
          </a:p>
        </p:txBody>
      </p:sp>
    </p:spTree>
    <p:extLst>
      <p:ext uri="{BB962C8B-B14F-4D97-AF65-F5344CB8AC3E}">
        <p14:creationId xmlns:p14="http://schemas.microsoft.com/office/powerpoint/2010/main" val="91439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premise is</a:t>
            </a:r>
            <a:r>
              <a:rPr lang="en-US" baseline="0" dirty="0"/>
              <a:t> that FCOs can be met across the basin if functional habitats are identified, protected or improved in each lake through a systematic, adaptive, cumulative and collaborative approach that accommodates fishery value in decisions to act on manageable anthropogenic stressors.</a:t>
            </a:r>
          </a:p>
          <a:p>
            <a:endParaRPr lang="en-US" baseline="0" dirty="0"/>
          </a:p>
          <a:p>
            <a:r>
              <a:rPr lang="en-US" baseline="0" dirty="0"/>
              <a:t>Principles will be applied by ‘applicators,’ which are agencies or entities with desire and authority to protect, restore or enhance habitats.</a:t>
            </a:r>
          </a:p>
          <a:p>
            <a:pPr>
              <a:lnSpc>
                <a:spcPct val="150000"/>
              </a:lnSpc>
            </a:pPr>
            <a:endParaRPr lang="en-US" dirty="0">
              <a:latin typeface="Calibri" pitchFamily="34" charset="0"/>
            </a:endParaRPr>
          </a:p>
          <a:p>
            <a:pPr>
              <a:lnSpc>
                <a:spcPct val="150000"/>
              </a:lnSpc>
            </a:pPr>
            <a:r>
              <a:rPr lang="en-US" dirty="0">
                <a:latin typeface="Calibri" pitchFamily="34" charset="0"/>
              </a:rPr>
              <a:t>Principle 1: Sustainable fish production to achieve FCOs requires a diversity of functional habitats.</a:t>
            </a:r>
          </a:p>
          <a:p>
            <a:pPr marL="640594" lvl="1" indent="-174708">
              <a:lnSpc>
                <a:spcPct val="150000"/>
              </a:lnSpc>
              <a:buFont typeface="Arial" pitchFamily="34" charset="0"/>
              <a:buChar char="•"/>
            </a:pPr>
            <a:r>
              <a:rPr lang="en-US" dirty="0">
                <a:latin typeface="Calibri" pitchFamily="34" charset="0"/>
              </a:rPr>
              <a:t>FCOs include multiple species, stocks, vary among lakes</a:t>
            </a:r>
          </a:p>
          <a:p>
            <a:pPr marL="640594" lvl="1" indent="-174708" defTabSz="931774" eaLnBrk="0" fontAlgn="base" hangingPunct="0">
              <a:lnSpc>
                <a:spcPct val="150000"/>
              </a:lnSpc>
              <a:spcBef>
                <a:spcPct val="30000"/>
              </a:spcBef>
              <a:spcAft>
                <a:spcPct val="0"/>
              </a:spcAft>
              <a:buFont typeface="Arial" pitchFamily="34" charset="0"/>
              <a:buChar char="•"/>
              <a:defRPr/>
            </a:pPr>
            <a:r>
              <a:rPr lang="en-US" dirty="0">
                <a:latin typeface="Calibri" pitchFamily="34" charset="0"/>
              </a:rPr>
              <a:t>Different life histories and life stages but similar life support requirements</a:t>
            </a:r>
          </a:p>
          <a:p>
            <a:pPr marL="640594" lvl="1" indent="-174708" defTabSz="931774" eaLnBrk="0" fontAlgn="base" hangingPunct="0">
              <a:lnSpc>
                <a:spcPct val="150000"/>
              </a:lnSpc>
              <a:spcBef>
                <a:spcPct val="30000"/>
              </a:spcBef>
              <a:spcAft>
                <a:spcPct val="0"/>
              </a:spcAft>
              <a:buFont typeface="Arial" pitchFamily="34" charset="0"/>
              <a:buChar char="•"/>
              <a:defRPr/>
            </a:pPr>
            <a:r>
              <a:rPr lang="en-US" dirty="0">
                <a:latin typeface="Calibri" pitchFamily="34" charset="0"/>
              </a:rPr>
              <a:t>Also calls for potential applicators to be made aware of designated functional habitats</a:t>
            </a:r>
          </a:p>
          <a:p>
            <a:r>
              <a:rPr lang="en-US" baseline="0" dirty="0"/>
              <a:t>GUIDING PRINCIPLES   </a:t>
            </a:r>
          </a:p>
          <a:p>
            <a:r>
              <a:rPr lang="en-US" baseline="0" dirty="0"/>
              <a:t>The EOs for Lake Huron are intended to provide practical and effective suggestions to overcome existing environmental impediments that are acting as barriers to achieving FCOs. In order for these EOs to be relevant and accessible they should be consistent, to the extent possible, with the following properties:  </a:t>
            </a:r>
          </a:p>
          <a:p>
            <a:r>
              <a:rPr lang="en-US" baseline="0" dirty="0"/>
              <a:t>• Address current and emerging ecosystem issues (water level fluctuations, nutrient inputs, climate change, stocking and prey base dynamics, changes in food web structure, etc.) • Identify critical habitats and their attributes (ex. wetland size, integrity, diversity) • Where possible be quantifiable (provide desirable end-points</a:t>
            </a:r>
            <a:r>
              <a:rPr lang="en-US" b="1" baseline="0" dirty="0">
                <a:solidFill>
                  <a:schemeClr val="tx2"/>
                </a:solidFill>
              </a:rPr>
              <a:t>)  • Address habitat impairment issues identified in the FCOs </a:t>
            </a:r>
            <a:r>
              <a:rPr lang="en-US" baseline="0" dirty="0"/>
              <a:t>• Promote and maintain biodiversity (genes, populations, communities and landscapes) </a:t>
            </a:r>
          </a:p>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F9C3AEFD-6AE3-49A0-A606-2FC82EE121F0}" type="slidenum">
              <a:rPr lang="en-US">
                <a:solidFill>
                  <a:srgbClr val="000000"/>
                </a:solidFill>
                <a:latin typeface="Arial" charset="0"/>
              </a:rPr>
              <a:pPr defTabSz="931774" fontAlgn="base">
                <a:spcBef>
                  <a:spcPct val="0"/>
                </a:spcBef>
                <a:spcAft>
                  <a:spcPct val="0"/>
                </a:spcAft>
                <a:defRPr/>
              </a:pPr>
              <a:t>3</a:t>
            </a:fld>
            <a:endParaRPr lang="en-US" dirty="0">
              <a:solidFill>
                <a:srgbClr val="000000"/>
              </a:solidFill>
              <a:latin typeface="Arial" charset="0"/>
            </a:endParaRPr>
          </a:p>
        </p:txBody>
      </p:sp>
    </p:spTree>
    <p:extLst>
      <p:ext uri="{BB962C8B-B14F-4D97-AF65-F5344CB8AC3E}">
        <p14:creationId xmlns:p14="http://schemas.microsoft.com/office/powerpoint/2010/main" val="269368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28BB21D2-9538-4EB4-BF70-C46E9C5D19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14A995-7861-40F5-87D6-370C15B86213}" type="datetime1">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03/22/2019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13">
            <a:extLst>
              <a:ext uri="{FF2B5EF4-FFF2-40B4-BE49-F238E27FC236}">
                <a16:creationId xmlns:a16="http://schemas.microsoft.com/office/drawing/2014/main" id="{40EEE792-A3C1-471F-98AD-445679733F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73969A-2E7C-45AD-9F5C-9D783138084A}"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2354" name="Rectangle 2">
            <a:extLst>
              <a:ext uri="{FF2B5EF4-FFF2-40B4-BE49-F238E27FC236}">
                <a16:creationId xmlns:a16="http://schemas.microsoft.com/office/drawing/2014/main" id="{0571495E-B7A1-4CEE-BF03-24B9B5CD2B8E}"/>
              </a:ext>
            </a:extLst>
          </p:cNvPr>
          <p:cNvSpPr>
            <a:spLocks noGrp="1" noRot="1" noChangeAspect="1" noChangeArrowheads="1" noTextEdit="1"/>
          </p:cNvSpPr>
          <p:nvPr>
            <p:ph type="sldImg"/>
          </p:nvPr>
        </p:nvSpPr>
        <p:spPr>
          <a:ln/>
        </p:spPr>
      </p:sp>
      <p:sp>
        <p:nvSpPr>
          <p:cNvPr id="612355" name="Rectangle 3">
            <a:extLst>
              <a:ext uri="{FF2B5EF4-FFF2-40B4-BE49-F238E27FC236}">
                <a16:creationId xmlns:a16="http://schemas.microsoft.com/office/drawing/2014/main" id="{FE4000C0-C4BB-4EB0-8369-D07ADB0D246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8598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r>
              <a:rPr lang="en-US" baseline="0" dirty="0"/>
              <a:t>Recently , the CLC approved environmental principles for sustainable fisheries in the Great Lakes. </a:t>
            </a:r>
          </a:p>
          <a:p>
            <a:endParaRPr lang="en-US" baseline="0" dirty="0"/>
          </a:p>
          <a:p>
            <a:pPr defTabSz="931774" eaLnBrk="0" fontAlgn="base" hangingPunct="0">
              <a:spcBef>
                <a:spcPct val="30000"/>
              </a:spcBef>
              <a:spcAft>
                <a:spcPct val="0"/>
              </a:spcAft>
              <a:defRPr/>
            </a:pPr>
            <a:r>
              <a:rPr lang="en-US" baseline="0" dirty="0"/>
              <a:t>It was developed by a subcommittee of CLC and GLFC reps with an intended purpose of providing consistent guidance from fisheries managers to a suite of regulatory and non-regulatory “applicators” that can protect and improve aquatic habitat in the Great Lakes. The CLC’s perception is that many applicators may not know what, where, or how to protect/improve the aquatic environment in a manner that supports fish production.</a:t>
            </a:r>
          </a:p>
          <a:p>
            <a:endParaRPr lang="en-US" baseline="0" dirty="0"/>
          </a:p>
          <a:p>
            <a:r>
              <a:rPr lang="en-US" baseline="0" dirty="0"/>
              <a:t>Application will be lake-specific to support achievement of EOs and FCOs, so I will end my </a:t>
            </a:r>
            <a:r>
              <a:rPr lang="en-US" baseline="0" dirty="0" err="1"/>
              <a:t>ppt</a:t>
            </a:r>
            <a:r>
              <a:rPr lang="en-US" baseline="0" dirty="0"/>
              <a:t> with thoughts about application in Lake Huron.</a:t>
            </a:r>
          </a:p>
          <a:p>
            <a:pPr defTabSz="931774" eaLnBrk="0" fontAlgn="base" hangingPunct="0">
              <a:spcBef>
                <a:spcPct val="30000"/>
              </a:spcBef>
              <a:spcAft>
                <a:spcPct val="0"/>
              </a:spcAft>
              <a:defRPr/>
            </a:pPr>
            <a:endParaRPr lang="en-US" baseline="0" dirty="0"/>
          </a:p>
          <a:p>
            <a:r>
              <a:rPr lang="en-US" baseline="0" dirty="0"/>
              <a:t>In the end, these principles will either be used or constitute another document that sits on a shelf and collects dust.   Their implementation will largely fall on your shoulders.  So I am here to talk to you about the EPs, how they can be generally applied, how you might apply them in Lake Huron.</a:t>
            </a:r>
          </a:p>
          <a:p>
            <a:endParaRPr lang="en-US" baseline="0" dirty="0"/>
          </a:p>
        </p:txBody>
      </p:sp>
      <p:sp>
        <p:nvSpPr>
          <p:cNvPr id="14340" name="Slide Number Placeholder 3"/>
          <p:cNvSpPr>
            <a:spLocks noGrp="1"/>
          </p:cNvSpPr>
          <p:nvPr>
            <p:ph type="sldNum" sz="quarter" idx="5"/>
          </p:nvPr>
        </p:nvSpPr>
        <p:spPr>
          <a:noFill/>
        </p:spPr>
        <p:txBody>
          <a:bodyPr/>
          <a:lstStyle/>
          <a:p>
            <a:pPr defTabSz="931774" fontAlgn="base">
              <a:spcBef>
                <a:spcPct val="0"/>
              </a:spcBef>
              <a:spcAft>
                <a:spcPct val="0"/>
              </a:spcAft>
              <a:defRPr/>
            </a:pPr>
            <a:fld id="{3E4A72A6-F6F9-41C3-A880-3E0E1C304A9C}" type="slidenum">
              <a:rPr lang="en-US">
                <a:solidFill>
                  <a:srgbClr val="000000"/>
                </a:solidFill>
                <a:latin typeface="Arial" charset="0"/>
              </a:rPr>
              <a:pPr defTabSz="931774" fontAlgn="base">
                <a:spcBef>
                  <a:spcPct val="0"/>
                </a:spcBef>
                <a:spcAft>
                  <a:spcPct val="0"/>
                </a:spcAft>
                <a:defRPr/>
              </a:pPr>
              <a:t>5</a:t>
            </a:fld>
            <a:endParaRPr lang="en-US" dirty="0">
              <a:solidFill>
                <a:srgbClr val="000000"/>
              </a:solidFill>
              <a:latin typeface="Arial" charset="0"/>
            </a:endParaRPr>
          </a:p>
        </p:txBody>
      </p:sp>
    </p:spTree>
    <p:extLst>
      <p:ext uri="{BB962C8B-B14F-4D97-AF65-F5344CB8AC3E}">
        <p14:creationId xmlns:p14="http://schemas.microsoft.com/office/powerpoint/2010/main" val="202429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baseline="0" dirty="0"/>
          </a:p>
        </p:txBody>
      </p:sp>
      <p:sp>
        <p:nvSpPr>
          <p:cNvPr id="14340" name="Slide Number Placeholder 3"/>
          <p:cNvSpPr>
            <a:spLocks noGrp="1"/>
          </p:cNvSpPr>
          <p:nvPr>
            <p:ph type="sldNum" sz="quarter" idx="5"/>
          </p:nvPr>
        </p:nvSpPr>
        <p:spPr>
          <a:noFill/>
        </p:spPr>
        <p:txBody>
          <a:bodyPr/>
          <a:lstStyle/>
          <a:p>
            <a:pPr defTabSz="931774">
              <a:defRPr/>
            </a:pPr>
            <a:fld id="{3E4A72A6-F6F9-41C3-A880-3E0E1C304A9C}"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6882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755A1-7EA8-4B01-8AA3-A6F9DA04863A}" type="slidenum">
              <a:rPr lang="en-US" smtClean="0"/>
              <a:t>11</a:t>
            </a:fld>
            <a:endParaRPr lang="en-US"/>
          </a:p>
        </p:txBody>
      </p:sp>
    </p:spTree>
    <p:extLst>
      <p:ext uri="{BB962C8B-B14F-4D97-AF65-F5344CB8AC3E}">
        <p14:creationId xmlns:p14="http://schemas.microsoft.com/office/powerpoint/2010/main" val="2368214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2000" y="1066800"/>
            <a:ext cx="7772400" cy="1470025"/>
          </a:xfrm>
        </p:spPr>
        <p:txBody>
          <a:bodyPr/>
          <a:lstStyle>
            <a:lvl1pPr>
              <a:defRPr smtClean="0"/>
            </a:lvl1pPr>
          </a:lstStyle>
          <a:p>
            <a:pPr lvl="0"/>
            <a:r>
              <a:rPr lang="en-US" noProof="0"/>
              <a:t>Click to edit Master title style</a:t>
            </a:r>
          </a:p>
        </p:txBody>
      </p:sp>
      <p:sp>
        <p:nvSpPr>
          <p:cNvPr id="55299"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pPr lvl="0"/>
            <a:r>
              <a:rPr lang="en-US" noProof="0"/>
              <a:t>Click to edit Master subtitle style</a:t>
            </a:r>
          </a:p>
        </p:txBody>
      </p:sp>
      <p:sp>
        <p:nvSpPr>
          <p:cNvPr id="48132" name="Rectangle 4"/>
          <p:cNvSpPr>
            <a:spLocks noGrp="1" noChangeArrowheads="1"/>
          </p:cNvSpPr>
          <p:nvPr>
            <p:ph type="dt" sz="half" idx="2"/>
          </p:nvPr>
        </p:nvSpPr>
        <p:spPr/>
        <p:txBody>
          <a:bodyPr/>
          <a:lstStyle>
            <a:lvl1pPr>
              <a:defRPr sz="1400"/>
            </a:lvl1pPr>
          </a:lstStyle>
          <a:p>
            <a:pPr>
              <a:defRPr/>
            </a:pPr>
            <a:fld id="{3A8E68A0-2FC2-4485-A96D-E785ED87EB31}" type="datetime1">
              <a:rPr lang="en-US"/>
              <a:pPr>
                <a:defRPr/>
              </a:pPr>
              <a:t>03/18/2019</a:t>
            </a:fld>
            <a:endParaRPr lang="en-US"/>
          </a:p>
        </p:txBody>
      </p:sp>
      <p:sp>
        <p:nvSpPr>
          <p:cNvPr id="48133" name="Rectangle 5"/>
          <p:cNvSpPr>
            <a:spLocks noGrp="1" noChangeArrowheads="1"/>
          </p:cNvSpPr>
          <p:nvPr>
            <p:ph type="ftr" sz="quarter" idx="3"/>
          </p:nvPr>
        </p:nvSpPr>
        <p:spPr/>
        <p:txBody>
          <a:bodyPr/>
          <a:lstStyle>
            <a:lvl1pPr>
              <a:defRPr/>
            </a:lvl1pPr>
          </a:lstStyle>
          <a:p>
            <a:endParaRPr lang="en-US"/>
          </a:p>
        </p:txBody>
      </p:sp>
      <p:sp>
        <p:nvSpPr>
          <p:cNvPr id="48134" name="Rectangle 6"/>
          <p:cNvSpPr>
            <a:spLocks noGrp="1" noChangeArrowheads="1"/>
          </p:cNvSpPr>
          <p:nvPr>
            <p:ph type="sldNum" sz="quarter" idx="4"/>
          </p:nvPr>
        </p:nvSpPr>
        <p:spPr/>
        <p:txBody>
          <a:bodyPr/>
          <a:lstStyle>
            <a:lvl1pPr algn="r">
              <a:defRPr sz="1400"/>
            </a:lvl1pPr>
          </a:lstStyle>
          <a:p>
            <a:pPr>
              <a:defRPr/>
            </a:pPr>
            <a:fld id="{C395B1E5-AA92-46D1-B973-D52329B4771E}" type="slidenum">
              <a:rPr lang="en-US"/>
              <a:pPr>
                <a:defRPr/>
              </a:pPr>
              <a:t>‹#›</a:t>
            </a:fld>
            <a:endParaRPr lang="en-US"/>
          </a:p>
        </p:txBody>
      </p:sp>
      <p:pic>
        <p:nvPicPr>
          <p:cNvPr id="55303" name="Picture 7" descr="growing_up_tre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29425" y="4038600"/>
            <a:ext cx="2314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2" descr="DNRCOLO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62400" y="2514600"/>
            <a:ext cx="1638300" cy="1266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633DA59-C9CB-4586-B1CD-201AA0B97F78}" type="datetime1">
              <a:rPr lang="en-US"/>
              <a:pPr>
                <a:defRPr/>
              </a:pPr>
              <a:t>03/18/2019</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E1FEE2B-9994-4DD7-84F3-8118B4EE5D03}"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09912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2C2A16A-4476-4D9B-9B79-040D2C725788}" type="datetime1">
              <a:rPr lang="en-US"/>
              <a:pPr>
                <a:defRPr/>
              </a:pPr>
              <a:t>03/18/2019</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9FF1DF-979D-407D-98CF-9A41E2757C3B}"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251071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AC00BF3-F245-4145-8D06-454D50515CD8}" type="datetime1">
              <a:rPr lang="en-US"/>
              <a:pPr>
                <a:defRPr/>
              </a:pPr>
              <a:t>03/18/2019</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34476D9-9321-4440-9997-6A21B1DD6616}"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958526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374F56B-180D-4F4A-9CDC-97B4E0DBDA0E}" type="datetime1">
              <a:rPr lang="en-US"/>
              <a:pPr>
                <a:defRPr/>
              </a:pPr>
              <a:t>03/18/2019</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1164CD8-4568-4244-B0D8-CEE9C37BB93E}"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57130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130425"/>
            <a:ext cx="7772400" cy="1470025"/>
          </a:xfrm>
          <a:effectLst/>
        </p:spPr>
        <p:txBody>
          <a:bodyPr/>
          <a:lstStyle>
            <a:lvl1pPr>
              <a:defRPr/>
            </a:lvl1pPr>
          </a:lstStyle>
          <a:p>
            <a:r>
              <a:rPr lang="en-US"/>
              <a:t>Click to edit Master title style</a:t>
            </a:r>
          </a:p>
        </p:txBody>
      </p:sp>
      <p:sp>
        <p:nvSpPr>
          <p:cNvPr id="501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73EC3EC5-EB52-4554-80DC-282631B2A92E}" type="datetime1">
              <a:rPr lang="en-US"/>
              <a:pPr>
                <a:defRPr/>
              </a:pPr>
              <a:t>03/18/2019</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47C00F1-5206-4185-8D96-87CC30CC25B3}"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66971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F595F44-B532-433C-8240-52E2A3D4031E}" type="datetime1">
              <a:rPr lang="en-US"/>
              <a:pPr>
                <a:defRPr/>
              </a:pPr>
              <a:t>03/18/2019</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81B6C7D-CDB9-414F-B1A7-FB9670AC661C}"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28952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83F1AC9-EC55-4DE4-ACB5-45ECD1938370}" type="datetime1">
              <a:rPr lang="en-US"/>
              <a:pPr>
                <a:defRPr/>
              </a:pPr>
              <a:t>03/18/2019</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7BA5D8D-A6EA-4CC3-BFD6-60CC484016CE}"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87126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E022D1E-F3D1-4256-98C8-A344ABFA29B9}" type="datetime1">
              <a:rPr lang="en-US"/>
              <a:pPr>
                <a:defRPr/>
              </a:pPr>
              <a:t>03/18/2019</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AA88139-D4E7-4B9A-8333-543D6F31403F}"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88570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7BBA33A-F3DE-4708-A398-2FEA5B8ED501}" type="datetime1">
              <a:rPr lang="en-US"/>
              <a:pPr>
                <a:defRPr/>
              </a:pPr>
              <a:t>03/18/2019</a:t>
            </a:fld>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2716585E-D455-48BF-8014-A1810F6259D1}" type="slidenum">
              <a:rPr lang="en-US"/>
              <a:pPr>
                <a:defRPr/>
              </a:pPr>
              <a:t>‹#›</a:t>
            </a:fld>
            <a:endParaRPr lang="en-US"/>
          </a:p>
        </p:txBody>
      </p:sp>
      <p:sp>
        <p:nvSpPr>
          <p:cNvPr id="9"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54505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DCFE156-E3A1-4803-AD65-5B623E84002B}" type="datetime1">
              <a:rPr lang="en-US"/>
              <a:pPr>
                <a:defRPr/>
              </a:pPr>
              <a:t>03/18/2019</a:t>
            </a:fld>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B9C1E6A-1C2C-44C3-B63E-2B91191E90C4}" type="slidenum">
              <a:rPr lang="en-US"/>
              <a:pPr>
                <a:defRPr/>
              </a:pPr>
              <a:t>‹#›</a:t>
            </a:fld>
            <a:endParaRPr lang="en-US"/>
          </a:p>
        </p:txBody>
      </p:sp>
      <p:sp>
        <p:nvSpPr>
          <p:cNvPr id="5"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30005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646FD2A-4B3E-4D44-B9D0-899ADFBD4889}" type="datetime1">
              <a:rPr lang="en-US"/>
              <a:pPr>
                <a:defRPr/>
              </a:pPr>
              <a:t>03/18/2019</a:t>
            </a:fld>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2CE9F588-FD68-4BD5-B2FA-C1E77E1BF4C0}" type="slidenum">
              <a:rPr lang="en-US"/>
              <a:pPr>
                <a:defRPr/>
              </a:pPr>
              <a:t>‹#›</a:t>
            </a:fld>
            <a:endParaRPr lang="en-US"/>
          </a:p>
        </p:txBody>
      </p:sp>
      <p:sp>
        <p:nvSpPr>
          <p:cNvPr id="4"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83191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4841AB-34C1-4BE6-A5A1-6005A1EA5367}" type="datetime1">
              <a:rPr lang="en-US"/>
              <a:pPr>
                <a:defRPr/>
              </a:pPr>
              <a:t>03/18/2019</a:t>
            </a:fld>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AA72FE3-E859-40EB-BD5A-56D51ED0AD7A}"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73248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600200"/>
            <a:ext cx="7010400" cy="4525963"/>
          </a:xfrm>
          <a:prstGeom prst="rect">
            <a:avLst/>
          </a:prstGeom>
          <a:solidFill>
            <a:schemeClr val="tx1">
              <a:alpha val="50000"/>
            </a:schemeClr>
          </a:solidFill>
          <a:ln w="25400">
            <a:solidFill>
              <a:srgbClr val="FFFF99"/>
            </a:solid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6BDE0C31-B0E4-4F7D-814C-1BB500CEC26C}" type="datetime1">
              <a:rPr lang="en-US"/>
              <a:pPr>
                <a:defRPr/>
              </a:pPr>
              <a:t>03/18/2019</a:t>
            </a:fld>
            <a:endParaRPr lang="en-US"/>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A104BAB-EFA7-4119-9DC8-96DCDAD2DF45}" type="slidenum">
              <a:rPr lang="en-US"/>
              <a:pPr>
                <a:defRPr/>
              </a:pPr>
              <a:t>‹#›</a:t>
            </a:fld>
            <a:endParaRPr lang="en-US"/>
          </a:p>
        </p:txBody>
      </p:sp>
      <p:pic>
        <p:nvPicPr>
          <p:cNvPr id="1031" name="Picture 7" descr="growing_up_tre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67538" y="4191000"/>
            <a:ext cx="2252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DNRCOLOR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62800" y="6192838"/>
            <a:ext cx="762000" cy="588962"/>
          </a:xfrm>
          <a:prstGeom prst="rect">
            <a:avLst/>
          </a:prstGeom>
          <a:noFill/>
          <a:extLst>
            <a:ext uri="{909E8E84-426E-40DD-AFC4-6F175D3DCCD1}">
              <a14:hiddenFill xmlns:a14="http://schemas.microsoft.com/office/drawing/2010/main">
                <a:solidFill>
                  <a:srgbClr val="FFFFFF"/>
                </a:solidFill>
              </a14:hiddenFill>
            </a:ext>
          </a:extLst>
        </p:spPr>
      </p:pic>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entury Gothic" pitchFamily="34" charset="0"/>
              </a:defRPr>
            </a:lvl1pPr>
          </a:lstStyle>
          <a:p>
            <a:endParaRPr lang="en-US"/>
          </a:p>
        </p:txBody>
      </p:sp>
    </p:spTree>
  </p:cSld>
  <p:clrMap bg1="dk2" tx1="lt1" bg2="dk1" tx2="lt2" accent1="accent1" accent2="accent2" accent3="accent3" accent4="accent4" accent5="accent5" accent6="accent6" hlink="hlink" folHlink="folHlink"/>
  <p:sldLayoutIdLst>
    <p:sldLayoutId id="2147483667"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70" r:id="rId11"/>
    <p:sldLayoutId id="2147483669" r:id="rId12"/>
    <p:sldLayoutId id="2147483668" r:id="rId13"/>
  </p:sldLayoutIdLst>
  <p:txStyles>
    <p:titleStyle>
      <a:lvl1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2pPr>
      <a:lvl3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3pPr>
      <a:lvl4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4pPr>
      <a:lvl5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5pPr>
      <a:lvl6pPr marL="4572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6pPr>
      <a:lvl7pPr marL="9144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7pPr>
      <a:lvl8pPr marL="13716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8pPr>
      <a:lvl9pPr marL="18288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9pPr>
    </p:titleStyle>
    <p:bodyStyle>
      <a:lvl1pPr marL="342900" indent="-342900" algn="l" rtl="0" eaLnBrk="1" fontAlgn="base" hangingPunct="1">
        <a:spcBef>
          <a:spcPct val="20000"/>
        </a:spcBef>
        <a:spcAft>
          <a:spcPct val="0"/>
        </a:spcAft>
        <a:buChar char="•"/>
        <a:defRPr sz="3200">
          <a:solidFill>
            <a:srgbClr val="221100"/>
          </a:solidFill>
          <a:latin typeface="+mn-lt"/>
          <a:ea typeface="+mn-ea"/>
          <a:cs typeface="+mn-cs"/>
        </a:defRPr>
      </a:lvl1pPr>
      <a:lvl2pPr marL="742950" indent="-285750" algn="l" rtl="0" eaLnBrk="1" fontAlgn="base" hangingPunct="1">
        <a:spcBef>
          <a:spcPct val="20000"/>
        </a:spcBef>
        <a:spcAft>
          <a:spcPct val="0"/>
        </a:spcAft>
        <a:buChar char="–"/>
        <a:defRPr sz="2800">
          <a:solidFill>
            <a:srgbClr val="221100"/>
          </a:solidFill>
          <a:latin typeface="+mn-lt"/>
        </a:defRPr>
      </a:lvl2pPr>
      <a:lvl3pPr marL="1143000" indent="-228600" algn="l" rtl="0" eaLnBrk="1" fontAlgn="base" hangingPunct="1">
        <a:spcBef>
          <a:spcPct val="20000"/>
        </a:spcBef>
        <a:spcAft>
          <a:spcPct val="0"/>
        </a:spcAft>
        <a:buChar char="•"/>
        <a:defRPr sz="2400">
          <a:solidFill>
            <a:srgbClr val="221100"/>
          </a:solidFill>
          <a:latin typeface="+mn-lt"/>
        </a:defRPr>
      </a:lvl3pPr>
      <a:lvl4pPr marL="1600200" indent="-228600" algn="l" rtl="0" eaLnBrk="1" fontAlgn="base" hangingPunct="1">
        <a:spcBef>
          <a:spcPct val="20000"/>
        </a:spcBef>
        <a:spcAft>
          <a:spcPct val="0"/>
        </a:spcAft>
        <a:buChar char="–"/>
        <a:defRPr sz="2000">
          <a:solidFill>
            <a:srgbClr val="221100"/>
          </a:solidFill>
          <a:latin typeface="+mn-lt"/>
        </a:defRPr>
      </a:lvl4pPr>
      <a:lvl5pPr marL="2057400" indent="-228600" algn="l" rtl="0" eaLnBrk="1" fontAlgn="base" hangingPunct="1">
        <a:spcBef>
          <a:spcPct val="20000"/>
        </a:spcBef>
        <a:spcAft>
          <a:spcPct val="0"/>
        </a:spcAft>
        <a:buChar char="»"/>
        <a:defRPr sz="2000">
          <a:solidFill>
            <a:srgbClr val="2211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1981200"/>
          </a:xfrm>
        </p:spPr>
        <p:txBody>
          <a:bodyPr/>
          <a:lstStyle/>
          <a:p>
            <a:r>
              <a:rPr lang="en-US" sz="4000" dirty="0"/>
              <a:t>Environmental Principles and Habitat Priorities for Sustainable Lake Michigan Fisheries</a:t>
            </a:r>
          </a:p>
        </p:txBody>
      </p:sp>
      <p:sp>
        <p:nvSpPr>
          <p:cNvPr id="3" name="Subtitle 2"/>
          <p:cNvSpPr>
            <a:spLocks noGrp="1"/>
          </p:cNvSpPr>
          <p:nvPr>
            <p:ph type="subTitle" idx="1"/>
          </p:nvPr>
        </p:nvSpPr>
        <p:spPr>
          <a:xfrm>
            <a:off x="1104900" y="2667000"/>
            <a:ext cx="6934200" cy="3810000"/>
          </a:xfrm>
          <a:solidFill>
            <a:schemeClr val="tx1"/>
          </a:solidFill>
        </p:spPr>
        <p:txBody>
          <a:bodyPr/>
          <a:lstStyle/>
          <a:p>
            <a:r>
              <a:rPr lang="en-US" dirty="0"/>
              <a:t>Dave Clapp, Charlevoix FRS</a:t>
            </a:r>
          </a:p>
          <a:p>
            <a:r>
              <a:rPr lang="en-US" dirty="0"/>
              <a:t>Matt Herbert, TNC</a:t>
            </a:r>
          </a:p>
          <a:p>
            <a:endParaRPr lang="en-US" b="1" dirty="0"/>
          </a:p>
          <a:p>
            <a:r>
              <a:rPr lang="en-US" dirty="0"/>
              <a:t>Lake Michigan Committee</a:t>
            </a:r>
          </a:p>
          <a:p>
            <a:r>
              <a:rPr lang="en-US" dirty="0"/>
              <a:t>Ypsilanti, MI</a:t>
            </a:r>
          </a:p>
          <a:p>
            <a:r>
              <a:rPr lang="en-US" dirty="0"/>
              <a:t>March 26, 2019</a:t>
            </a:r>
          </a:p>
        </p:txBody>
      </p:sp>
    </p:spTree>
    <p:extLst>
      <p:ext uri="{BB962C8B-B14F-4D97-AF65-F5344CB8AC3E}">
        <p14:creationId xmlns:p14="http://schemas.microsoft.com/office/powerpoint/2010/main" val="147354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917A-04F0-4948-9F30-52E200CC3677}"/>
              </a:ext>
            </a:extLst>
          </p:cNvPr>
          <p:cNvSpPr>
            <a:spLocks noGrp="1"/>
          </p:cNvSpPr>
          <p:nvPr>
            <p:ph type="title"/>
          </p:nvPr>
        </p:nvSpPr>
        <p:spPr/>
        <p:txBody>
          <a:bodyPr/>
          <a:lstStyle/>
          <a:p>
            <a:r>
              <a:rPr lang="en-US" sz="4000" dirty="0"/>
              <a:t>Example summary: Impediment Category</a:t>
            </a:r>
          </a:p>
        </p:txBody>
      </p:sp>
      <p:pic>
        <p:nvPicPr>
          <p:cNvPr id="4" name="Picture 3">
            <a:extLst>
              <a:ext uri="{FF2B5EF4-FFF2-40B4-BE49-F238E27FC236}">
                <a16:creationId xmlns:a16="http://schemas.microsoft.com/office/drawing/2014/main" id="{7D7C8EF8-A146-4F6C-A1E8-BCF262B4D580}"/>
              </a:ext>
            </a:extLst>
          </p:cNvPr>
          <p:cNvPicPr>
            <a:picLocks noChangeAspect="1"/>
          </p:cNvPicPr>
          <p:nvPr/>
        </p:nvPicPr>
        <p:blipFill rotWithShape="1">
          <a:blip r:embed="rId2"/>
          <a:srcRect l="26667" t="35453" r="46667" b="33999"/>
          <a:stretch/>
        </p:blipFill>
        <p:spPr>
          <a:xfrm>
            <a:off x="257931" y="1623644"/>
            <a:ext cx="2751017" cy="1805356"/>
          </a:xfrm>
          <a:prstGeom prst="rect">
            <a:avLst/>
          </a:prstGeom>
        </p:spPr>
      </p:pic>
      <p:pic>
        <p:nvPicPr>
          <p:cNvPr id="6" name="Picture 5">
            <a:extLst>
              <a:ext uri="{FF2B5EF4-FFF2-40B4-BE49-F238E27FC236}">
                <a16:creationId xmlns:a16="http://schemas.microsoft.com/office/drawing/2014/main" id="{293CBCA3-D9EF-4DBE-80C9-FB9D4E7FEE09}"/>
              </a:ext>
            </a:extLst>
          </p:cNvPr>
          <p:cNvPicPr>
            <a:picLocks noChangeAspect="1"/>
          </p:cNvPicPr>
          <p:nvPr/>
        </p:nvPicPr>
        <p:blipFill rotWithShape="1">
          <a:blip r:embed="rId3"/>
          <a:srcRect l="33564" t="35410" r="23436" b="10700"/>
          <a:stretch/>
        </p:blipFill>
        <p:spPr>
          <a:xfrm>
            <a:off x="3202518" y="2438400"/>
            <a:ext cx="5683551" cy="4080500"/>
          </a:xfrm>
          <a:prstGeom prst="rect">
            <a:avLst/>
          </a:prstGeom>
        </p:spPr>
      </p:pic>
    </p:spTree>
    <p:extLst>
      <p:ext uri="{BB962C8B-B14F-4D97-AF65-F5344CB8AC3E}">
        <p14:creationId xmlns:p14="http://schemas.microsoft.com/office/powerpoint/2010/main" val="203587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917A-04F0-4948-9F30-52E200CC3677}"/>
              </a:ext>
            </a:extLst>
          </p:cNvPr>
          <p:cNvSpPr>
            <a:spLocks noGrp="1"/>
          </p:cNvSpPr>
          <p:nvPr>
            <p:ph type="title"/>
          </p:nvPr>
        </p:nvSpPr>
        <p:spPr/>
        <p:txBody>
          <a:bodyPr/>
          <a:lstStyle/>
          <a:p>
            <a:r>
              <a:rPr lang="en-US" sz="4000" dirty="0"/>
              <a:t>Example summary: Life Stage and Functional Habitat</a:t>
            </a:r>
          </a:p>
        </p:txBody>
      </p:sp>
      <p:pic>
        <p:nvPicPr>
          <p:cNvPr id="12" name="Picture 11">
            <a:extLst>
              <a:ext uri="{FF2B5EF4-FFF2-40B4-BE49-F238E27FC236}">
                <a16:creationId xmlns:a16="http://schemas.microsoft.com/office/drawing/2014/main" id="{8D215C26-D90E-47FE-BDD6-980C215F3BBB}"/>
              </a:ext>
            </a:extLst>
          </p:cNvPr>
          <p:cNvPicPr>
            <a:picLocks noChangeAspect="1"/>
          </p:cNvPicPr>
          <p:nvPr/>
        </p:nvPicPr>
        <p:blipFill rotWithShape="1">
          <a:blip r:embed="rId3"/>
          <a:srcRect l="42501" t="36146" r="14999" b="18039"/>
          <a:stretch/>
        </p:blipFill>
        <p:spPr>
          <a:xfrm>
            <a:off x="4739829" y="2286000"/>
            <a:ext cx="4195327" cy="2590800"/>
          </a:xfrm>
          <a:prstGeom prst="rect">
            <a:avLst/>
          </a:prstGeom>
        </p:spPr>
      </p:pic>
      <p:pic>
        <p:nvPicPr>
          <p:cNvPr id="13" name="Picture 12">
            <a:extLst>
              <a:ext uri="{FF2B5EF4-FFF2-40B4-BE49-F238E27FC236}">
                <a16:creationId xmlns:a16="http://schemas.microsoft.com/office/drawing/2014/main" id="{788DAFF6-9C42-41F4-9364-EF7F8D16C9FF}"/>
              </a:ext>
            </a:extLst>
          </p:cNvPr>
          <p:cNvPicPr>
            <a:picLocks noChangeAspect="1"/>
          </p:cNvPicPr>
          <p:nvPr/>
        </p:nvPicPr>
        <p:blipFill rotWithShape="1">
          <a:blip r:embed="rId4"/>
          <a:srcRect l="18968" t="43678" r="42182" b="15637"/>
          <a:stretch/>
        </p:blipFill>
        <p:spPr>
          <a:xfrm>
            <a:off x="261957" y="2286000"/>
            <a:ext cx="4318509" cy="2590800"/>
          </a:xfrm>
          <a:prstGeom prst="rect">
            <a:avLst/>
          </a:prstGeom>
        </p:spPr>
      </p:pic>
    </p:spTree>
    <p:extLst>
      <p:ext uri="{BB962C8B-B14F-4D97-AF65-F5344CB8AC3E}">
        <p14:creationId xmlns:p14="http://schemas.microsoft.com/office/powerpoint/2010/main" val="176945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C3BF-D07F-4D64-8B48-0146B852D668}"/>
              </a:ext>
            </a:extLst>
          </p:cNvPr>
          <p:cNvSpPr>
            <a:spLocks noGrp="1"/>
          </p:cNvSpPr>
          <p:nvPr>
            <p:ph type="title"/>
          </p:nvPr>
        </p:nvSpPr>
        <p:spPr>
          <a:xfrm>
            <a:off x="152400" y="274638"/>
            <a:ext cx="8839200" cy="1143000"/>
          </a:xfrm>
        </p:spPr>
        <p:txBody>
          <a:bodyPr/>
          <a:lstStyle/>
          <a:p>
            <a:r>
              <a:rPr lang="en-US" dirty="0"/>
              <a:t>Prioritization Process Questions</a:t>
            </a:r>
          </a:p>
        </p:txBody>
      </p:sp>
      <p:sp>
        <p:nvSpPr>
          <p:cNvPr id="5" name="Rectangle 4">
            <a:extLst>
              <a:ext uri="{FF2B5EF4-FFF2-40B4-BE49-F238E27FC236}">
                <a16:creationId xmlns:a16="http://schemas.microsoft.com/office/drawing/2014/main" id="{415C176E-30E6-4A9E-900F-E504929E8ED1}"/>
              </a:ext>
            </a:extLst>
          </p:cNvPr>
          <p:cNvSpPr/>
          <p:nvPr/>
        </p:nvSpPr>
        <p:spPr>
          <a:xfrm>
            <a:off x="457199" y="1417638"/>
            <a:ext cx="2948613" cy="4847481"/>
          </a:xfrm>
          <a:prstGeom prst="rect">
            <a:avLst/>
          </a:prstGeom>
        </p:spPr>
        <p:txBody>
          <a:bodyPr wrap="square">
            <a:spAutoFit/>
          </a:bodyPr>
          <a:lstStyle/>
          <a:p>
            <a:r>
              <a:rPr lang="en-US" sz="1500" dirty="0"/>
              <a:t>FCO</a:t>
            </a:r>
          </a:p>
          <a:p>
            <a:r>
              <a:rPr lang="en-US" sz="1500" dirty="0"/>
              <a:t>Species</a:t>
            </a:r>
          </a:p>
          <a:p>
            <a:r>
              <a:rPr lang="en-US" sz="1500" dirty="0"/>
              <a:t>Life stage</a:t>
            </a:r>
          </a:p>
          <a:p>
            <a:r>
              <a:rPr lang="en-US" sz="1500" dirty="0"/>
              <a:t>Region</a:t>
            </a:r>
          </a:p>
          <a:p>
            <a:r>
              <a:rPr lang="en-US" sz="1800" b="1" dirty="0"/>
              <a:t>Functional Habitat</a:t>
            </a:r>
          </a:p>
          <a:p>
            <a:r>
              <a:rPr lang="en-US" sz="1800" b="1" dirty="0"/>
              <a:t>Status</a:t>
            </a:r>
          </a:p>
          <a:p>
            <a:r>
              <a:rPr lang="en-US" sz="1500" dirty="0"/>
              <a:t>Status certainty</a:t>
            </a:r>
          </a:p>
          <a:p>
            <a:r>
              <a:rPr lang="en-US" sz="1800" b="1" dirty="0"/>
              <a:t>Impediment category</a:t>
            </a:r>
          </a:p>
          <a:p>
            <a:r>
              <a:rPr lang="en-US" sz="1500" dirty="0"/>
              <a:t>Impediment </a:t>
            </a:r>
          </a:p>
          <a:p>
            <a:r>
              <a:rPr lang="en-US" sz="1500" dirty="0"/>
              <a:t>Impediment source</a:t>
            </a:r>
          </a:p>
          <a:p>
            <a:r>
              <a:rPr lang="en-US" sz="1500" dirty="0"/>
              <a:t>Impediment notes</a:t>
            </a:r>
          </a:p>
          <a:p>
            <a:r>
              <a:rPr lang="en-US" sz="1500" dirty="0"/>
              <a:t>Impediment certainty</a:t>
            </a:r>
          </a:p>
          <a:p>
            <a:r>
              <a:rPr lang="en-US" sz="1800" b="1" dirty="0"/>
              <a:t>PMA / Specific locations</a:t>
            </a:r>
          </a:p>
          <a:p>
            <a:r>
              <a:rPr lang="en-US" sz="1500" dirty="0"/>
              <a:t>Management Action</a:t>
            </a:r>
          </a:p>
          <a:p>
            <a:r>
              <a:rPr lang="en-US" sz="1500" dirty="0"/>
              <a:t>Management Action notes</a:t>
            </a:r>
          </a:p>
          <a:p>
            <a:r>
              <a:rPr lang="en-US" sz="1800" b="1" dirty="0"/>
              <a:t>Management certainty</a:t>
            </a:r>
          </a:p>
          <a:p>
            <a:r>
              <a:rPr lang="en-US" sz="1800" b="1" dirty="0"/>
              <a:t>Time to response</a:t>
            </a:r>
          </a:p>
          <a:p>
            <a:r>
              <a:rPr lang="en-US" sz="1800" b="1" dirty="0"/>
              <a:t>Other species benefits</a:t>
            </a:r>
          </a:p>
          <a:p>
            <a:r>
              <a:rPr lang="en-US" sz="1800" b="1" dirty="0"/>
              <a:t>References</a:t>
            </a:r>
          </a:p>
        </p:txBody>
      </p:sp>
      <p:sp>
        <p:nvSpPr>
          <p:cNvPr id="3" name="TextBox 2">
            <a:extLst>
              <a:ext uri="{FF2B5EF4-FFF2-40B4-BE49-F238E27FC236}">
                <a16:creationId xmlns:a16="http://schemas.microsoft.com/office/drawing/2014/main" id="{143B93E8-500C-4678-A76E-CD6EAC05A4B3}"/>
              </a:ext>
            </a:extLst>
          </p:cNvPr>
          <p:cNvSpPr txBox="1"/>
          <p:nvPr/>
        </p:nvSpPr>
        <p:spPr>
          <a:xfrm>
            <a:off x="3741944" y="1417638"/>
            <a:ext cx="4913525" cy="1323439"/>
          </a:xfrm>
          <a:prstGeom prst="rect">
            <a:avLst/>
          </a:prstGeom>
          <a:noFill/>
        </p:spPr>
        <p:txBody>
          <a:bodyPr wrap="none" rtlCol="0">
            <a:spAutoFit/>
          </a:bodyPr>
          <a:lstStyle/>
          <a:p>
            <a:r>
              <a:rPr lang="en-US" sz="1600" dirty="0"/>
              <a:t>Also possible</a:t>
            </a:r>
          </a:p>
          <a:p>
            <a:pPr marL="285750" indent="-285750">
              <a:buFont typeface="Arial" panose="020B0604020202020204" pitchFamily="34" charset="0"/>
              <a:buChar char="•"/>
            </a:pPr>
            <a:r>
              <a:rPr lang="en-US" sz="1600" dirty="0"/>
              <a:t>Is it actionable?</a:t>
            </a:r>
          </a:p>
          <a:p>
            <a:pPr marL="285750" indent="-285750">
              <a:buFont typeface="Arial" panose="020B0604020202020204" pitchFamily="34" charset="0"/>
              <a:buChar char="•"/>
            </a:pPr>
            <a:r>
              <a:rPr lang="en-US" sz="1600" dirty="0"/>
              <a:t>Species type (restoration, native or introduced)</a:t>
            </a:r>
          </a:p>
          <a:p>
            <a:pPr marL="285750" indent="-285750">
              <a:buFont typeface="Arial" panose="020B0604020202020204" pitchFamily="34" charset="0"/>
              <a:buChar char="•"/>
            </a:pPr>
            <a:r>
              <a:rPr lang="en-US" sz="1600" dirty="0"/>
              <a:t>Are there funding Sources?</a:t>
            </a:r>
          </a:p>
          <a:p>
            <a:pPr marL="285750" indent="-285750">
              <a:buFont typeface="Arial" panose="020B0604020202020204" pitchFamily="34" charset="0"/>
              <a:buChar char="•"/>
            </a:pPr>
            <a:r>
              <a:rPr lang="en-US" sz="1600" dirty="0"/>
              <a:t>Quantifiable habitat benefits (i.e., acreage or km)</a:t>
            </a:r>
          </a:p>
        </p:txBody>
      </p:sp>
    </p:spTree>
    <p:extLst>
      <p:ext uri="{BB962C8B-B14F-4D97-AF65-F5344CB8AC3E}">
        <p14:creationId xmlns:p14="http://schemas.microsoft.com/office/powerpoint/2010/main" val="50756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C3BF-D07F-4D64-8B48-0146B852D668}"/>
              </a:ext>
            </a:extLst>
          </p:cNvPr>
          <p:cNvSpPr>
            <a:spLocks noGrp="1"/>
          </p:cNvSpPr>
          <p:nvPr>
            <p:ph type="title"/>
          </p:nvPr>
        </p:nvSpPr>
        <p:spPr>
          <a:xfrm>
            <a:off x="152400" y="274638"/>
            <a:ext cx="8839200" cy="1143000"/>
          </a:xfrm>
        </p:spPr>
        <p:txBody>
          <a:bodyPr/>
          <a:lstStyle/>
          <a:p>
            <a:r>
              <a:rPr lang="en-US" dirty="0"/>
              <a:t>Prioritization Process Questions</a:t>
            </a:r>
          </a:p>
        </p:txBody>
      </p:sp>
      <p:sp>
        <p:nvSpPr>
          <p:cNvPr id="5" name="Rectangle 4">
            <a:extLst>
              <a:ext uri="{FF2B5EF4-FFF2-40B4-BE49-F238E27FC236}">
                <a16:creationId xmlns:a16="http://schemas.microsoft.com/office/drawing/2014/main" id="{415C176E-30E6-4A9E-900F-E504929E8ED1}"/>
              </a:ext>
            </a:extLst>
          </p:cNvPr>
          <p:cNvSpPr/>
          <p:nvPr/>
        </p:nvSpPr>
        <p:spPr>
          <a:xfrm>
            <a:off x="457199" y="1417638"/>
            <a:ext cx="2948613" cy="4939814"/>
          </a:xfrm>
          <a:prstGeom prst="rect">
            <a:avLst/>
          </a:prstGeom>
        </p:spPr>
        <p:txBody>
          <a:bodyPr wrap="square">
            <a:spAutoFit/>
          </a:bodyPr>
          <a:lstStyle/>
          <a:p>
            <a:r>
              <a:rPr lang="en-US" sz="1500" dirty="0"/>
              <a:t>FCO</a:t>
            </a:r>
          </a:p>
          <a:p>
            <a:r>
              <a:rPr lang="en-US" sz="1800" b="1" dirty="0">
                <a:solidFill>
                  <a:srgbClr val="C00000"/>
                </a:solidFill>
              </a:rPr>
              <a:t>Species</a:t>
            </a:r>
          </a:p>
          <a:p>
            <a:r>
              <a:rPr lang="en-US" sz="1500" dirty="0"/>
              <a:t>Life stage</a:t>
            </a:r>
          </a:p>
          <a:p>
            <a:r>
              <a:rPr lang="en-US" sz="1500" dirty="0"/>
              <a:t>Region</a:t>
            </a:r>
          </a:p>
          <a:p>
            <a:r>
              <a:rPr lang="en-US" sz="1800" b="1" dirty="0"/>
              <a:t>Functional Habitat</a:t>
            </a:r>
          </a:p>
          <a:p>
            <a:r>
              <a:rPr lang="en-US" sz="1800" b="1" dirty="0">
                <a:solidFill>
                  <a:srgbClr val="C00000"/>
                </a:solidFill>
              </a:rPr>
              <a:t>Status</a:t>
            </a:r>
          </a:p>
          <a:p>
            <a:r>
              <a:rPr lang="en-US" sz="1800" b="1" dirty="0">
                <a:solidFill>
                  <a:srgbClr val="C00000"/>
                </a:solidFill>
              </a:rPr>
              <a:t>Status certainty</a:t>
            </a:r>
          </a:p>
          <a:p>
            <a:r>
              <a:rPr lang="en-US" sz="1800" b="1" dirty="0"/>
              <a:t>Impediment category</a:t>
            </a:r>
          </a:p>
          <a:p>
            <a:r>
              <a:rPr lang="en-US" sz="1500" dirty="0"/>
              <a:t>Impediment </a:t>
            </a:r>
          </a:p>
          <a:p>
            <a:r>
              <a:rPr lang="en-US" sz="1500" dirty="0"/>
              <a:t>Impediment source</a:t>
            </a:r>
          </a:p>
          <a:p>
            <a:r>
              <a:rPr lang="en-US" sz="1500" dirty="0"/>
              <a:t>Impediment notes</a:t>
            </a:r>
          </a:p>
          <a:p>
            <a:r>
              <a:rPr lang="en-US" sz="1800" b="1" dirty="0">
                <a:solidFill>
                  <a:srgbClr val="C00000"/>
                </a:solidFill>
              </a:rPr>
              <a:t>Impediment certainty</a:t>
            </a:r>
          </a:p>
          <a:p>
            <a:r>
              <a:rPr lang="en-US" sz="1800" b="1" dirty="0">
                <a:solidFill>
                  <a:srgbClr val="C00000"/>
                </a:solidFill>
              </a:rPr>
              <a:t>PMA / Specific locations</a:t>
            </a:r>
          </a:p>
          <a:p>
            <a:r>
              <a:rPr lang="en-US" sz="1500" dirty="0"/>
              <a:t>Management Action</a:t>
            </a:r>
          </a:p>
          <a:p>
            <a:r>
              <a:rPr lang="en-US" sz="1500" dirty="0"/>
              <a:t>Management Action notes</a:t>
            </a:r>
          </a:p>
          <a:p>
            <a:r>
              <a:rPr lang="en-US" sz="1800" b="1" dirty="0">
                <a:solidFill>
                  <a:srgbClr val="C00000"/>
                </a:solidFill>
              </a:rPr>
              <a:t>Management certainty</a:t>
            </a:r>
          </a:p>
          <a:p>
            <a:r>
              <a:rPr lang="en-US" sz="1800" b="1" dirty="0"/>
              <a:t>Time to response</a:t>
            </a:r>
          </a:p>
          <a:p>
            <a:r>
              <a:rPr lang="en-US" sz="1800" b="1" dirty="0">
                <a:solidFill>
                  <a:srgbClr val="C00000"/>
                </a:solidFill>
              </a:rPr>
              <a:t>Other species benefits</a:t>
            </a:r>
          </a:p>
          <a:p>
            <a:r>
              <a:rPr lang="en-US" sz="1800" b="1" dirty="0"/>
              <a:t>References</a:t>
            </a:r>
          </a:p>
        </p:txBody>
      </p:sp>
      <p:sp>
        <p:nvSpPr>
          <p:cNvPr id="3" name="TextBox 2">
            <a:extLst>
              <a:ext uri="{FF2B5EF4-FFF2-40B4-BE49-F238E27FC236}">
                <a16:creationId xmlns:a16="http://schemas.microsoft.com/office/drawing/2014/main" id="{143B93E8-500C-4678-A76E-CD6EAC05A4B3}"/>
              </a:ext>
            </a:extLst>
          </p:cNvPr>
          <p:cNvSpPr txBox="1"/>
          <p:nvPr/>
        </p:nvSpPr>
        <p:spPr>
          <a:xfrm>
            <a:off x="3741944" y="1417638"/>
            <a:ext cx="4913525" cy="1323439"/>
          </a:xfrm>
          <a:prstGeom prst="rect">
            <a:avLst/>
          </a:prstGeom>
          <a:noFill/>
        </p:spPr>
        <p:txBody>
          <a:bodyPr wrap="none" rtlCol="0">
            <a:spAutoFit/>
          </a:bodyPr>
          <a:lstStyle/>
          <a:p>
            <a:r>
              <a:rPr lang="en-US" sz="1600" dirty="0"/>
              <a:t>Also possible</a:t>
            </a:r>
          </a:p>
          <a:p>
            <a:pPr marL="285750" indent="-285750">
              <a:buFont typeface="Arial" panose="020B0604020202020204" pitchFamily="34" charset="0"/>
              <a:buChar char="•"/>
            </a:pPr>
            <a:r>
              <a:rPr lang="en-US" sz="1600" dirty="0"/>
              <a:t>Is it actionable?</a:t>
            </a:r>
          </a:p>
          <a:p>
            <a:pPr marL="285750" indent="-285750">
              <a:buFont typeface="Arial" panose="020B0604020202020204" pitchFamily="34" charset="0"/>
              <a:buChar char="•"/>
            </a:pPr>
            <a:r>
              <a:rPr lang="en-US" sz="1600" dirty="0"/>
              <a:t>Species type (restoration, native or introduced)</a:t>
            </a:r>
          </a:p>
          <a:p>
            <a:pPr marL="285750" indent="-285750">
              <a:buFont typeface="Arial" panose="020B0604020202020204" pitchFamily="34" charset="0"/>
              <a:buChar char="•"/>
            </a:pPr>
            <a:r>
              <a:rPr lang="en-US" sz="1600" dirty="0"/>
              <a:t>Are there funding Sources?</a:t>
            </a:r>
          </a:p>
          <a:p>
            <a:pPr marL="285750" indent="-285750">
              <a:buFont typeface="Arial" panose="020B0604020202020204" pitchFamily="34" charset="0"/>
              <a:buChar char="•"/>
            </a:pPr>
            <a:r>
              <a:rPr lang="en-US" sz="1600" dirty="0"/>
              <a:t>Quantifiable habitat benefits (i.e., acreage or km)</a:t>
            </a:r>
          </a:p>
        </p:txBody>
      </p:sp>
    </p:spTree>
    <p:extLst>
      <p:ext uri="{BB962C8B-B14F-4D97-AF65-F5344CB8AC3E}">
        <p14:creationId xmlns:p14="http://schemas.microsoft.com/office/powerpoint/2010/main" val="420980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LMC Priorities – Functional Habitat</a:t>
            </a:r>
          </a:p>
        </p:txBody>
      </p:sp>
      <p:sp>
        <p:nvSpPr>
          <p:cNvPr id="3" name="Content Placeholder 2"/>
          <p:cNvSpPr>
            <a:spLocks noGrp="1"/>
          </p:cNvSpPr>
          <p:nvPr>
            <p:ph sz="half" idx="1"/>
          </p:nvPr>
        </p:nvSpPr>
        <p:spPr>
          <a:xfrm>
            <a:off x="457200" y="1798637"/>
            <a:ext cx="4038600" cy="4525963"/>
          </a:xfrm>
          <a:ln w="28575">
            <a:solidFill>
              <a:schemeClr val="accent1"/>
            </a:solidFill>
          </a:ln>
        </p:spPr>
        <p:txBody>
          <a:bodyPr/>
          <a:lstStyle/>
          <a:p>
            <a:r>
              <a:rPr lang="en-US" sz="2400" dirty="0"/>
              <a:t>Status assessment</a:t>
            </a:r>
          </a:p>
          <a:p>
            <a:pPr lvl="1"/>
            <a:r>
              <a:rPr lang="en-US" sz="1800" dirty="0"/>
              <a:t>Highly Impaired</a:t>
            </a:r>
          </a:p>
          <a:p>
            <a:pPr lvl="1"/>
            <a:r>
              <a:rPr lang="en-US" sz="1800" dirty="0"/>
              <a:t>Moderately Impaired</a:t>
            </a:r>
          </a:p>
          <a:p>
            <a:pPr lvl="1"/>
            <a:r>
              <a:rPr lang="en-US" sz="1800" dirty="0"/>
              <a:t>Impaired</a:t>
            </a:r>
          </a:p>
          <a:p>
            <a:pPr lvl="1"/>
            <a:r>
              <a:rPr lang="en-US" sz="1800" dirty="0"/>
              <a:t>Slightly Impaired</a:t>
            </a:r>
          </a:p>
          <a:p>
            <a:r>
              <a:rPr lang="en-US" sz="2400" dirty="0"/>
              <a:t>Assign Rank based upon what’s most important to LMC</a:t>
            </a:r>
          </a:p>
          <a:p>
            <a:r>
              <a:rPr lang="en-US" sz="2400" dirty="0"/>
              <a:t>(e.g. Highly impaired – 4; Slightly impaired – 1)</a:t>
            </a:r>
          </a:p>
        </p:txBody>
      </p:sp>
      <p:sp>
        <p:nvSpPr>
          <p:cNvPr id="4" name="Content Placeholder 3"/>
          <p:cNvSpPr>
            <a:spLocks noGrp="1"/>
          </p:cNvSpPr>
          <p:nvPr>
            <p:ph sz="half" idx="2"/>
          </p:nvPr>
        </p:nvSpPr>
        <p:spPr>
          <a:xfrm>
            <a:off x="4648200" y="1798637"/>
            <a:ext cx="4038600" cy="4525963"/>
          </a:xfrm>
          <a:ln w="28575">
            <a:solidFill>
              <a:schemeClr val="accent1"/>
            </a:solidFill>
          </a:ln>
        </p:spPr>
        <p:txBody>
          <a:bodyPr/>
          <a:lstStyle/>
          <a:p>
            <a:r>
              <a:rPr lang="en-US" sz="2400" dirty="0"/>
              <a:t>Status Certainty</a:t>
            </a:r>
          </a:p>
          <a:p>
            <a:pPr lvl="1"/>
            <a:r>
              <a:rPr lang="en-US" sz="1800" dirty="0"/>
              <a:t>High</a:t>
            </a:r>
          </a:p>
          <a:p>
            <a:pPr lvl="1"/>
            <a:r>
              <a:rPr lang="en-US" sz="1800" dirty="0"/>
              <a:t>Moderate</a:t>
            </a:r>
          </a:p>
          <a:p>
            <a:pPr lvl="1"/>
            <a:r>
              <a:rPr lang="en-US" sz="1800" dirty="0"/>
              <a:t>Low</a:t>
            </a:r>
          </a:p>
          <a:p>
            <a:r>
              <a:rPr lang="en-US" sz="2400" dirty="0"/>
              <a:t>Assign rank based upon certainty of status assessment</a:t>
            </a:r>
          </a:p>
          <a:p>
            <a:r>
              <a:rPr lang="en-US" sz="2400" dirty="0"/>
              <a:t>(e.g. High – 4, Low – 1)</a:t>
            </a:r>
          </a:p>
        </p:txBody>
      </p:sp>
    </p:spTree>
    <p:extLst>
      <p:ext uri="{BB962C8B-B14F-4D97-AF65-F5344CB8AC3E}">
        <p14:creationId xmlns:p14="http://schemas.microsoft.com/office/powerpoint/2010/main" val="4076965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a:t>LMC Priorities – Impediment and Action Certainty</a:t>
            </a:r>
          </a:p>
        </p:txBody>
      </p:sp>
      <p:sp>
        <p:nvSpPr>
          <p:cNvPr id="3" name="Content Placeholder 2"/>
          <p:cNvSpPr>
            <a:spLocks noGrp="1"/>
          </p:cNvSpPr>
          <p:nvPr>
            <p:ph sz="half" idx="1"/>
          </p:nvPr>
        </p:nvSpPr>
        <p:spPr>
          <a:xfrm>
            <a:off x="457200" y="1798637"/>
            <a:ext cx="4038600" cy="4525963"/>
          </a:xfrm>
          <a:ln w="28575">
            <a:solidFill>
              <a:schemeClr val="accent1"/>
            </a:solidFill>
          </a:ln>
        </p:spPr>
        <p:txBody>
          <a:bodyPr/>
          <a:lstStyle/>
          <a:p>
            <a:r>
              <a:rPr lang="en-US" sz="2400" dirty="0"/>
              <a:t>Impediment Certainty</a:t>
            </a:r>
          </a:p>
          <a:p>
            <a:pPr lvl="1"/>
            <a:r>
              <a:rPr lang="en-US" sz="1800" dirty="0"/>
              <a:t>High</a:t>
            </a:r>
          </a:p>
          <a:p>
            <a:pPr lvl="1"/>
            <a:r>
              <a:rPr lang="en-US" sz="1800" dirty="0"/>
              <a:t>Moderate</a:t>
            </a:r>
          </a:p>
          <a:p>
            <a:pPr lvl="1"/>
            <a:r>
              <a:rPr lang="en-US" sz="1800" dirty="0"/>
              <a:t>Low</a:t>
            </a:r>
          </a:p>
          <a:p>
            <a:r>
              <a:rPr lang="en-US" sz="2400" dirty="0"/>
              <a:t>Assign rank based upon certainty of impediment identification</a:t>
            </a:r>
          </a:p>
          <a:p>
            <a:r>
              <a:rPr lang="en-US" sz="2400" dirty="0"/>
              <a:t>(e.g. High – 4, Low – 1)</a:t>
            </a:r>
          </a:p>
          <a:p>
            <a:endParaRPr lang="en-US" dirty="0"/>
          </a:p>
        </p:txBody>
      </p:sp>
      <p:sp>
        <p:nvSpPr>
          <p:cNvPr id="4" name="Content Placeholder 3"/>
          <p:cNvSpPr>
            <a:spLocks noGrp="1"/>
          </p:cNvSpPr>
          <p:nvPr>
            <p:ph sz="half" idx="2"/>
          </p:nvPr>
        </p:nvSpPr>
        <p:spPr>
          <a:xfrm>
            <a:off x="4648200" y="1798637"/>
            <a:ext cx="4038600" cy="4525963"/>
          </a:xfrm>
          <a:ln w="28575">
            <a:solidFill>
              <a:schemeClr val="accent1"/>
            </a:solidFill>
          </a:ln>
        </p:spPr>
        <p:txBody>
          <a:bodyPr/>
          <a:lstStyle/>
          <a:p>
            <a:r>
              <a:rPr lang="en-US" sz="2400" dirty="0"/>
              <a:t>Action Certainty</a:t>
            </a:r>
          </a:p>
          <a:p>
            <a:pPr lvl="1"/>
            <a:r>
              <a:rPr lang="en-US" sz="1800" dirty="0"/>
              <a:t>High</a:t>
            </a:r>
          </a:p>
          <a:p>
            <a:pPr lvl="1"/>
            <a:r>
              <a:rPr lang="en-US" sz="1800" dirty="0"/>
              <a:t>Moderate</a:t>
            </a:r>
          </a:p>
          <a:p>
            <a:pPr lvl="1"/>
            <a:r>
              <a:rPr lang="en-US" sz="1800" dirty="0"/>
              <a:t>Low</a:t>
            </a:r>
          </a:p>
          <a:p>
            <a:r>
              <a:rPr lang="en-US" sz="2400" dirty="0"/>
              <a:t>Assign rank based upon certainty that action will address impediment</a:t>
            </a:r>
          </a:p>
          <a:p>
            <a:r>
              <a:rPr lang="en-US" sz="2400" dirty="0"/>
              <a:t>(e.g. High – 4, Low – 1)</a:t>
            </a:r>
          </a:p>
          <a:p>
            <a:endParaRPr lang="en-US" dirty="0"/>
          </a:p>
        </p:txBody>
      </p:sp>
    </p:spTree>
    <p:extLst>
      <p:ext uri="{BB962C8B-B14F-4D97-AF65-F5344CB8AC3E}">
        <p14:creationId xmlns:p14="http://schemas.microsoft.com/office/powerpoint/2010/main" val="2539297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DD0D-A223-4D16-97DA-5D9D2476B6EB}"/>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0AC6F53C-490C-457B-8B28-4095AFD7E015}"/>
              </a:ext>
            </a:extLst>
          </p:cNvPr>
          <p:cNvSpPr>
            <a:spLocks noGrp="1"/>
          </p:cNvSpPr>
          <p:nvPr>
            <p:ph idx="1"/>
          </p:nvPr>
        </p:nvSpPr>
        <p:spPr/>
        <p:txBody>
          <a:bodyPr/>
          <a:lstStyle/>
          <a:p>
            <a:r>
              <a:rPr lang="en-US" sz="2400" dirty="0"/>
              <a:t>Add additional records / impediments</a:t>
            </a:r>
          </a:p>
          <a:p>
            <a:r>
              <a:rPr lang="en-US" sz="2400" dirty="0"/>
              <a:t>QAQC (all jurisdictions)</a:t>
            </a:r>
          </a:p>
          <a:p>
            <a:r>
              <a:rPr lang="en-US" sz="2400" dirty="0"/>
              <a:t>Refine prioritization process</a:t>
            </a:r>
          </a:p>
          <a:p>
            <a:r>
              <a:rPr lang="en-US" sz="2400" dirty="0"/>
              <a:t>Develop GIS tools</a:t>
            </a:r>
          </a:p>
          <a:p>
            <a:r>
              <a:rPr lang="en-US" sz="2400" dirty="0"/>
              <a:t>Presentations and reports for practitioners</a:t>
            </a:r>
          </a:p>
        </p:txBody>
      </p:sp>
    </p:spTree>
    <p:extLst>
      <p:ext uri="{BB962C8B-B14F-4D97-AF65-F5344CB8AC3E}">
        <p14:creationId xmlns:p14="http://schemas.microsoft.com/office/powerpoint/2010/main" val="64751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DD0D-A223-4D16-97DA-5D9D2476B6EB}"/>
              </a:ext>
            </a:extLst>
          </p:cNvPr>
          <p:cNvSpPr>
            <a:spLocks noGrp="1"/>
          </p:cNvSpPr>
          <p:nvPr>
            <p:ph type="title"/>
          </p:nvPr>
        </p:nvSpPr>
        <p:spPr/>
        <p:txBody>
          <a:bodyPr/>
          <a:lstStyle/>
          <a:p>
            <a:r>
              <a:rPr lang="en-US" dirty="0"/>
              <a:t>Task Group</a:t>
            </a:r>
          </a:p>
        </p:txBody>
      </p:sp>
      <p:sp>
        <p:nvSpPr>
          <p:cNvPr id="3" name="Content Placeholder 2">
            <a:extLst>
              <a:ext uri="{FF2B5EF4-FFF2-40B4-BE49-F238E27FC236}">
                <a16:creationId xmlns:a16="http://schemas.microsoft.com/office/drawing/2014/main" id="{0AC6F53C-490C-457B-8B28-4095AFD7E015}"/>
              </a:ext>
            </a:extLst>
          </p:cNvPr>
          <p:cNvSpPr>
            <a:spLocks noGrp="1"/>
          </p:cNvSpPr>
          <p:nvPr>
            <p:ph idx="1"/>
          </p:nvPr>
        </p:nvSpPr>
        <p:spPr/>
        <p:txBody>
          <a:bodyPr/>
          <a:lstStyle/>
          <a:p>
            <a:r>
              <a:rPr lang="en-US" sz="2400" b="1" u="sng" dirty="0"/>
              <a:t>Michigan</a:t>
            </a:r>
            <a:r>
              <a:rPr lang="en-US" sz="2400" b="1" dirty="0"/>
              <a:t>:</a:t>
            </a:r>
            <a:r>
              <a:rPr lang="en-US" sz="2400" dirty="0"/>
              <a:t>  Paul Seelbach, Nathan Barton, Matt Herbert, Kevin Donner, Dave Clapp</a:t>
            </a:r>
          </a:p>
          <a:p>
            <a:r>
              <a:rPr lang="en-US" sz="2400" b="1" u="sng" dirty="0"/>
              <a:t>Wisconsin</a:t>
            </a:r>
            <a:r>
              <a:rPr lang="en-US" sz="2400" b="1" dirty="0"/>
              <a:t>:</a:t>
            </a:r>
            <a:r>
              <a:rPr lang="en-US" sz="2400" dirty="0"/>
              <a:t> Rob Elliott, Joe Sheahan, Cheryl Masterson</a:t>
            </a:r>
          </a:p>
          <a:p>
            <a:r>
              <a:rPr lang="en-US" sz="2400" b="1" u="sng" dirty="0"/>
              <a:t>Illinois</a:t>
            </a:r>
            <a:r>
              <a:rPr lang="en-US" sz="2400" b="1" dirty="0"/>
              <a:t>:</a:t>
            </a:r>
            <a:r>
              <a:rPr lang="en-US" sz="2400" dirty="0"/>
              <a:t> Steve Robillard</a:t>
            </a:r>
          </a:p>
          <a:p>
            <a:r>
              <a:rPr lang="en-US" sz="2400" b="1" u="sng" dirty="0"/>
              <a:t>Indiana</a:t>
            </a:r>
            <a:r>
              <a:rPr lang="en-US" sz="2400" b="1" dirty="0"/>
              <a:t>:</a:t>
            </a:r>
            <a:r>
              <a:rPr lang="en-US" sz="2400" dirty="0"/>
              <a:t> Nate Thomas</a:t>
            </a:r>
          </a:p>
          <a:p>
            <a:r>
              <a:rPr lang="en-US" sz="2400" b="1" u="sng" dirty="0"/>
              <a:t>Multi-state resource persons</a:t>
            </a:r>
            <a:r>
              <a:rPr lang="en-US" sz="2400" b="1" dirty="0"/>
              <a:t>: </a:t>
            </a:r>
            <a:r>
              <a:rPr lang="en-US" sz="2400" dirty="0"/>
              <a:t>Ed Rutherford, Pete McIntyre</a:t>
            </a:r>
          </a:p>
          <a:p>
            <a:r>
              <a:rPr lang="en-US" sz="2400" b="1" u="sng" dirty="0"/>
              <a:t>Advisors</a:t>
            </a:r>
            <a:r>
              <a:rPr lang="en-US" sz="2400" b="1" dirty="0"/>
              <a:t>:</a:t>
            </a:r>
            <a:r>
              <a:rPr lang="en-US" sz="2400" dirty="0"/>
              <a:t> LMC, Jeff Tyson, Roger Knight, John </a:t>
            </a:r>
            <a:r>
              <a:rPr lang="en-US" sz="2400" dirty="0" err="1"/>
              <a:t>Dettmers</a:t>
            </a:r>
            <a:endParaRPr lang="en-US" sz="2400" dirty="0"/>
          </a:p>
        </p:txBody>
      </p:sp>
    </p:spTree>
    <p:extLst>
      <p:ext uri="{BB962C8B-B14F-4D97-AF65-F5344CB8AC3E}">
        <p14:creationId xmlns:p14="http://schemas.microsoft.com/office/powerpoint/2010/main" val="190178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261E42-4DF7-4E26-B3C4-2026EAA4E48C}"/>
              </a:ext>
            </a:extLst>
          </p:cNvPr>
          <p:cNvSpPr>
            <a:spLocks noGrp="1"/>
          </p:cNvSpPr>
          <p:nvPr>
            <p:ph type="title"/>
          </p:nvPr>
        </p:nvSpPr>
        <p:spPr>
          <a:xfrm>
            <a:off x="457200" y="1341438"/>
            <a:ext cx="8229600" cy="3230562"/>
          </a:xfrm>
        </p:spPr>
        <p:txBody>
          <a:bodyPr/>
          <a:lstStyle/>
          <a:p>
            <a:r>
              <a:rPr lang="en-US" sz="8000" dirty="0"/>
              <a:t>Thank you!</a:t>
            </a:r>
          </a:p>
        </p:txBody>
      </p:sp>
    </p:spTree>
    <p:extLst>
      <p:ext uri="{BB962C8B-B14F-4D97-AF65-F5344CB8AC3E}">
        <p14:creationId xmlns:p14="http://schemas.microsoft.com/office/powerpoint/2010/main" val="170486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DD0D-A223-4D16-97DA-5D9D2476B6EB}"/>
              </a:ext>
            </a:extLst>
          </p:cNvPr>
          <p:cNvSpPr>
            <a:spLocks noGrp="1"/>
          </p:cNvSpPr>
          <p:nvPr>
            <p:ph type="title"/>
          </p:nvPr>
        </p:nvSpPr>
        <p:spPr/>
        <p:txBody>
          <a:bodyPr/>
          <a:lstStyle/>
          <a:p>
            <a:r>
              <a:rPr lang="en-US" dirty="0"/>
              <a:t>Objective / Charge</a:t>
            </a:r>
          </a:p>
        </p:txBody>
      </p:sp>
      <p:sp>
        <p:nvSpPr>
          <p:cNvPr id="3" name="Content Placeholder 2">
            <a:extLst>
              <a:ext uri="{FF2B5EF4-FFF2-40B4-BE49-F238E27FC236}">
                <a16:creationId xmlns:a16="http://schemas.microsoft.com/office/drawing/2014/main" id="{0AC6F53C-490C-457B-8B28-4095AFD7E015}"/>
              </a:ext>
            </a:extLst>
          </p:cNvPr>
          <p:cNvSpPr>
            <a:spLocks noGrp="1"/>
          </p:cNvSpPr>
          <p:nvPr>
            <p:ph idx="1"/>
          </p:nvPr>
        </p:nvSpPr>
        <p:spPr/>
        <p:txBody>
          <a:bodyPr/>
          <a:lstStyle/>
          <a:p>
            <a:pPr marL="0" indent="0">
              <a:buNone/>
            </a:pPr>
            <a:r>
              <a:rPr lang="en-US" i="1" dirty="0"/>
              <a:t>(From LMC, Spring 2017)</a:t>
            </a:r>
          </a:p>
          <a:p>
            <a:pPr marL="0" indent="0">
              <a:buNone/>
            </a:pPr>
            <a:r>
              <a:rPr lang="en-US" i="1" dirty="0"/>
              <a:t>…develop a short list of priority actions to protect or improve functional habitats for sustainable fisheries, with a focus on Lake Michigan… </a:t>
            </a:r>
          </a:p>
        </p:txBody>
      </p:sp>
    </p:spTree>
    <p:extLst>
      <p:ext uri="{BB962C8B-B14F-4D97-AF65-F5344CB8AC3E}">
        <p14:creationId xmlns:p14="http://schemas.microsoft.com/office/powerpoint/2010/main" val="241814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38200" y="762000"/>
            <a:ext cx="7239000" cy="507831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eaLnBrk="0" fontAlgn="base" hangingPunct="0">
              <a:spcBef>
                <a:spcPct val="30000"/>
              </a:spcBef>
              <a:spcAft>
                <a:spcPct val="0"/>
              </a:spcAft>
              <a:defRPr/>
            </a:pPr>
            <a:r>
              <a:rPr lang="en-US" sz="2400" b="1" u="sng" dirty="0">
                <a:solidFill>
                  <a:prstClr val="black"/>
                </a:solidFill>
              </a:rPr>
              <a:t>The Premise:</a:t>
            </a:r>
          </a:p>
          <a:p>
            <a:pPr eaLnBrk="0" fontAlgn="base" hangingPunct="0">
              <a:spcBef>
                <a:spcPct val="30000"/>
              </a:spcBef>
              <a:spcAft>
                <a:spcPct val="0"/>
              </a:spcAft>
              <a:defRPr/>
            </a:pPr>
            <a:r>
              <a:rPr lang="en-US" sz="2400" b="1" i="1" dirty="0">
                <a:solidFill>
                  <a:prstClr val="black"/>
                </a:solidFill>
              </a:rPr>
              <a:t>Sustainable fisheries can occur across the basin if…</a:t>
            </a:r>
          </a:p>
          <a:p>
            <a:pPr marL="914400" indent="-457200" eaLnBrk="0" fontAlgn="base" hangingPunct="0">
              <a:spcBef>
                <a:spcPct val="30000"/>
              </a:spcBef>
              <a:spcAft>
                <a:spcPct val="0"/>
              </a:spcAft>
              <a:buFont typeface="Wingdings" pitchFamily="2" charset="2"/>
              <a:buChar char="ü"/>
              <a:defRPr/>
            </a:pPr>
            <a:r>
              <a:rPr lang="en-US" sz="2400" b="1" i="1" dirty="0">
                <a:solidFill>
                  <a:prstClr val="black"/>
                </a:solidFill>
              </a:rPr>
              <a:t>functional habitats are protected or improved in each lake </a:t>
            </a:r>
          </a:p>
          <a:p>
            <a:pPr marL="914400" indent="-457200" eaLnBrk="0" fontAlgn="base" hangingPunct="0">
              <a:spcBef>
                <a:spcPct val="30000"/>
              </a:spcBef>
              <a:spcAft>
                <a:spcPct val="0"/>
              </a:spcAft>
              <a:buFont typeface="Wingdings" pitchFamily="2" charset="2"/>
              <a:buChar char="ü"/>
              <a:defRPr/>
            </a:pPr>
            <a:r>
              <a:rPr lang="en-US" sz="2400" b="1" i="1" dirty="0">
                <a:solidFill>
                  <a:prstClr val="black"/>
                </a:solidFill>
              </a:rPr>
              <a:t>through a systematic, adaptive, cumulative, and collaborative approach that </a:t>
            </a:r>
          </a:p>
          <a:p>
            <a:pPr marL="914400" indent="-457200" eaLnBrk="0" fontAlgn="base" hangingPunct="0">
              <a:spcBef>
                <a:spcPct val="30000"/>
              </a:spcBef>
              <a:spcAft>
                <a:spcPct val="0"/>
              </a:spcAft>
              <a:buFont typeface="Wingdings" pitchFamily="2" charset="2"/>
              <a:buChar char="ü"/>
              <a:defRPr/>
            </a:pPr>
            <a:r>
              <a:rPr lang="en-US" sz="2400" b="1" i="1" dirty="0">
                <a:solidFill>
                  <a:prstClr val="black"/>
                </a:solidFill>
              </a:rPr>
              <a:t>accommodates fishery value in decisions to </a:t>
            </a:r>
          </a:p>
          <a:p>
            <a:pPr marL="914400" indent="-457200" eaLnBrk="0" fontAlgn="base" hangingPunct="0">
              <a:spcBef>
                <a:spcPct val="30000"/>
              </a:spcBef>
              <a:spcAft>
                <a:spcPct val="0"/>
              </a:spcAft>
              <a:buFont typeface="Wingdings" pitchFamily="2" charset="2"/>
              <a:buChar char="ü"/>
              <a:defRPr/>
            </a:pPr>
            <a:r>
              <a:rPr lang="en-US" sz="2400" b="1" i="1" dirty="0">
                <a:solidFill>
                  <a:prstClr val="black"/>
                </a:solidFill>
              </a:rPr>
              <a:t>act on manageable anthropogenic stresses.</a:t>
            </a:r>
          </a:p>
        </p:txBody>
      </p:sp>
    </p:spTree>
    <p:extLst>
      <p:ext uri="{BB962C8B-B14F-4D97-AF65-F5344CB8AC3E}">
        <p14:creationId xmlns:p14="http://schemas.microsoft.com/office/powerpoint/2010/main" val="314364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2" name="Picture 4" descr="itasca_2">
            <a:extLst>
              <a:ext uri="{FF2B5EF4-FFF2-40B4-BE49-F238E27FC236}">
                <a16:creationId xmlns:a16="http://schemas.microsoft.com/office/drawing/2014/main" id="{898E88AB-33E1-4E25-A889-D120C5DD2C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295400"/>
            <a:ext cx="5999595" cy="4519613"/>
          </a:xfrm>
          <a:prstGeom prst="rect">
            <a:avLst/>
          </a:prstGeom>
          <a:noFill/>
          <a:ln w="38100">
            <a:solidFill>
              <a:schemeClr val="bg2"/>
            </a:solidFill>
            <a:miter lim="800000"/>
            <a:headEnd/>
            <a:tailEnd/>
          </a:ln>
        </p:spPr>
      </p:pic>
      <p:sp>
        <p:nvSpPr>
          <p:cNvPr id="611333" name="Rectangle 5">
            <a:extLst>
              <a:ext uri="{FF2B5EF4-FFF2-40B4-BE49-F238E27FC236}">
                <a16:creationId xmlns:a16="http://schemas.microsoft.com/office/drawing/2014/main" id="{11AE4694-6522-464D-A550-955E212D241C}"/>
              </a:ext>
            </a:extLst>
          </p:cNvPr>
          <p:cNvSpPr>
            <a:spLocks noChangeArrowheads="1"/>
          </p:cNvSpPr>
          <p:nvPr/>
        </p:nvSpPr>
        <p:spPr bwMode="auto">
          <a:xfrm>
            <a:off x="133983" y="6322662"/>
            <a:ext cx="3545842" cy="40075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en-US" sz="2000" b="0" i="1" u="none" strike="noStrike" kern="1200" cap="none" spc="0" normalizeH="0" baseline="0" noProof="0" dirty="0">
                <a:ln>
                  <a:noFill/>
                </a:ln>
                <a:solidFill>
                  <a:srgbClr val="FFFFCC"/>
                </a:solidFill>
                <a:effectLst/>
                <a:uLnTx/>
                <a:uFillTx/>
                <a:latin typeface="Century Gothic"/>
                <a:ea typeface="+mn-ea"/>
                <a:cs typeface="+mn-cs"/>
              </a:rPr>
              <a:t>(from Whiteside et al. 1985)</a:t>
            </a:r>
          </a:p>
        </p:txBody>
      </p:sp>
      <p:sp>
        <p:nvSpPr>
          <p:cNvPr id="6" name="Title 1">
            <a:extLst>
              <a:ext uri="{FF2B5EF4-FFF2-40B4-BE49-F238E27FC236}">
                <a16:creationId xmlns:a16="http://schemas.microsoft.com/office/drawing/2014/main" id="{65113C3A-657D-4527-A5FE-3A3126BD69D4}"/>
              </a:ext>
            </a:extLst>
          </p:cNvPr>
          <p:cNvSpPr txBox="1">
            <a:spLocks/>
          </p:cNvSpPr>
          <p:nvPr/>
        </p:nvSpPr>
        <p:spPr>
          <a:xfrm>
            <a:off x="457200" y="228601"/>
            <a:ext cx="8229600" cy="990600"/>
          </a:xfrm>
          <a:prstGeom prst="rect">
            <a:avLst/>
          </a:prstGeom>
        </p:spPr>
        <p:txBody>
          <a:bodyPr/>
          <a:lstStyle>
            <a:lvl1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2pPr>
            <a:lvl3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3pPr>
            <a:lvl4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4pPr>
            <a:lvl5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5pPr>
            <a:lvl6pPr marL="4572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6pPr>
            <a:lvl7pPr marL="9144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7pPr>
            <a:lvl8pPr marL="13716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8pPr>
            <a:lvl9pPr marL="18288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CC"/>
                </a:solidFill>
                <a:effectLst>
                  <a:outerShdw blurRad="38100" dist="38100" dir="2700000" algn="tl">
                    <a:srgbClr val="000000"/>
                  </a:outerShdw>
                </a:effectLst>
                <a:uLnTx/>
                <a:uFillTx/>
                <a:latin typeface="Lucida Sans"/>
                <a:ea typeface="+mj-ea"/>
                <a:cs typeface="+mj-cs"/>
              </a:rPr>
              <a:t>Yellow perch life cycle</a:t>
            </a:r>
          </a:p>
        </p:txBody>
      </p:sp>
    </p:spTree>
    <p:extLst>
      <p:ext uri="{BB962C8B-B14F-4D97-AF65-F5344CB8AC3E}">
        <p14:creationId xmlns:p14="http://schemas.microsoft.com/office/powerpoint/2010/main" val="36200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192DD6-2527-4CC1-AC13-EFEBFAC1D5D4}"/>
              </a:ext>
            </a:extLst>
          </p:cNvPr>
          <p:cNvSpPr/>
          <p:nvPr/>
        </p:nvSpPr>
        <p:spPr>
          <a:xfrm>
            <a:off x="1447800" y="1447800"/>
            <a:ext cx="6096000" cy="41148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ext Box 3"/>
          <p:cNvSpPr txBox="1">
            <a:spLocks noChangeArrowheads="1"/>
          </p:cNvSpPr>
          <p:nvPr/>
        </p:nvSpPr>
        <p:spPr bwMode="auto">
          <a:xfrm>
            <a:off x="1752600" y="1752600"/>
            <a:ext cx="5429250" cy="131574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100" b="1" dirty="0">
                <a:solidFill>
                  <a:prstClr val="black"/>
                </a:solidFill>
              </a:rPr>
              <a:t>Environmental Principles for Sustainable Fisheries in the Great Lakes</a:t>
            </a:r>
          </a:p>
          <a:p>
            <a:pPr algn="ctr" fontAlgn="base">
              <a:spcBef>
                <a:spcPct val="0"/>
              </a:spcBef>
              <a:spcAft>
                <a:spcPct val="0"/>
              </a:spcAft>
            </a:pPr>
            <a:endParaRPr lang="en-US" sz="750" b="1" i="1" dirty="0">
              <a:solidFill>
                <a:prstClr val="black"/>
              </a:solidFill>
              <a:latin typeface="Calibri"/>
            </a:endParaRPr>
          </a:p>
          <a:p>
            <a:pPr algn="ctr" fontAlgn="base">
              <a:spcBef>
                <a:spcPct val="0"/>
              </a:spcBef>
              <a:spcAft>
                <a:spcPct val="0"/>
              </a:spcAft>
            </a:pPr>
            <a:r>
              <a:rPr lang="en-US" sz="1500" b="1" i="1" dirty="0">
                <a:solidFill>
                  <a:prstClr val="black"/>
                </a:solidFill>
                <a:latin typeface="Calibri"/>
              </a:rPr>
              <a:t>Common Session, Lower Lakes Committee Meeting</a:t>
            </a:r>
          </a:p>
          <a:p>
            <a:pPr algn="ctr" fontAlgn="base">
              <a:spcBef>
                <a:spcPct val="0"/>
              </a:spcBef>
              <a:spcAft>
                <a:spcPct val="0"/>
              </a:spcAft>
            </a:pPr>
            <a:r>
              <a:rPr lang="en-US" sz="1500" b="1" i="1" dirty="0">
                <a:solidFill>
                  <a:prstClr val="black"/>
                </a:solidFill>
                <a:latin typeface="Calibri"/>
              </a:rPr>
              <a:t>Jeff Tyson</a:t>
            </a:r>
          </a:p>
        </p:txBody>
      </p:sp>
      <p:sp>
        <p:nvSpPr>
          <p:cNvPr id="3077" name="Rectangle 5"/>
          <p:cNvSpPr>
            <a:spLocks noChangeArrowheads="1"/>
          </p:cNvSpPr>
          <p:nvPr/>
        </p:nvSpPr>
        <p:spPr bwMode="auto">
          <a:xfrm>
            <a:off x="1143001" y="913284"/>
            <a:ext cx="184731" cy="2308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sz="900"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276600"/>
            <a:ext cx="3143250" cy="1605791"/>
          </a:xfrm>
          <a:prstGeom prst="rect">
            <a:avLst/>
          </a:prstGeom>
        </p:spPr>
      </p:pic>
      <p:sp>
        <p:nvSpPr>
          <p:cNvPr id="7" name="Title 1">
            <a:extLst>
              <a:ext uri="{FF2B5EF4-FFF2-40B4-BE49-F238E27FC236}">
                <a16:creationId xmlns:a16="http://schemas.microsoft.com/office/drawing/2014/main" id="{A87A26A3-9558-4122-9A17-AA8766E5B838}"/>
              </a:ext>
            </a:extLst>
          </p:cNvPr>
          <p:cNvSpPr txBox="1">
            <a:spLocks/>
          </p:cNvSpPr>
          <p:nvPr/>
        </p:nvSpPr>
        <p:spPr>
          <a:xfrm>
            <a:off x="457200" y="274638"/>
            <a:ext cx="8229600" cy="1143000"/>
          </a:xfrm>
          <a:prstGeom prst="rect">
            <a:avLst/>
          </a:prstGeom>
        </p:spPr>
        <p:txBody>
          <a:bodyPr/>
          <a:lstStyle>
            <a:lvl1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2pPr>
            <a:lvl3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3pPr>
            <a:lvl4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4pPr>
            <a:lvl5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5pPr>
            <a:lvl6pPr marL="4572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6pPr>
            <a:lvl7pPr marL="9144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7pPr>
            <a:lvl8pPr marL="13716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8pPr>
            <a:lvl9pPr marL="18288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9pPr>
          </a:lstStyle>
          <a:p>
            <a:r>
              <a:rPr lang="en-US" sz="4000" kern="0" dirty="0"/>
              <a:t>Not restricted to Lake Michigan</a:t>
            </a:r>
          </a:p>
        </p:txBody>
      </p:sp>
    </p:spTree>
    <p:extLst>
      <p:ext uri="{BB962C8B-B14F-4D97-AF65-F5344CB8AC3E}">
        <p14:creationId xmlns:p14="http://schemas.microsoft.com/office/powerpoint/2010/main" val="18204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6402-E9D8-4A34-BE29-AD543065585F}"/>
              </a:ext>
            </a:extLst>
          </p:cNvPr>
          <p:cNvSpPr>
            <a:spLocks noGrp="1"/>
          </p:cNvSpPr>
          <p:nvPr>
            <p:ph type="title"/>
          </p:nvPr>
        </p:nvSpPr>
        <p:spPr>
          <a:xfrm>
            <a:off x="457200" y="152400"/>
            <a:ext cx="8229600" cy="790924"/>
          </a:xfrm>
        </p:spPr>
        <p:txBody>
          <a:bodyPr/>
          <a:lstStyle/>
          <a:p>
            <a:r>
              <a:rPr lang="en-US" dirty="0"/>
              <a:t>Not the first time we’ve tried</a:t>
            </a:r>
          </a:p>
        </p:txBody>
      </p:sp>
      <p:pic>
        <p:nvPicPr>
          <p:cNvPr id="9" name="Content Placeholder 8">
            <a:extLst>
              <a:ext uri="{FF2B5EF4-FFF2-40B4-BE49-F238E27FC236}">
                <a16:creationId xmlns:a16="http://schemas.microsoft.com/office/drawing/2014/main" id="{85629D70-92F4-4AA4-8864-98E0EA428F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8730" y="1136309"/>
            <a:ext cx="3864270" cy="4749081"/>
          </a:xfrm>
        </p:spPr>
      </p:pic>
      <p:pic>
        <p:nvPicPr>
          <p:cNvPr id="11" name="Picture 10">
            <a:extLst>
              <a:ext uri="{FF2B5EF4-FFF2-40B4-BE49-F238E27FC236}">
                <a16:creationId xmlns:a16="http://schemas.microsoft.com/office/drawing/2014/main" id="{DD578FCB-D20A-49D3-9A3B-0576F3FBB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4267200"/>
            <a:ext cx="2167467" cy="1219200"/>
          </a:xfrm>
          <a:prstGeom prst="rect">
            <a:avLst/>
          </a:prstGeom>
        </p:spPr>
      </p:pic>
      <p:pic>
        <p:nvPicPr>
          <p:cNvPr id="12" name="Picture 11">
            <a:extLst>
              <a:ext uri="{FF2B5EF4-FFF2-40B4-BE49-F238E27FC236}">
                <a16:creationId xmlns:a16="http://schemas.microsoft.com/office/drawing/2014/main" id="{73AB841B-4F69-49D6-B20E-4D14D91112AB}"/>
              </a:ext>
            </a:extLst>
          </p:cNvPr>
          <p:cNvPicPr>
            <a:picLocks noChangeAspect="1"/>
          </p:cNvPicPr>
          <p:nvPr/>
        </p:nvPicPr>
        <p:blipFill>
          <a:blip r:embed="rId4"/>
          <a:stretch>
            <a:fillRect/>
          </a:stretch>
        </p:blipFill>
        <p:spPr>
          <a:xfrm>
            <a:off x="371707" y="962617"/>
            <a:ext cx="2315173" cy="1494462"/>
          </a:xfrm>
          <a:prstGeom prst="rect">
            <a:avLst/>
          </a:prstGeom>
        </p:spPr>
      </p:pic>
      <p:pic>
        <p:nvPicPr>
          <p:cNvPr id="13" name="Picture 12">
            <a:extLst>
              <a:ext uri="{FF2B5EF4-FFF2-40B4-BE49-F238E27FC236}">
                <a16:creationId xmlns:a16="http://schemas.microsoft.com/office/drawing/2014/main" id="{28C349BA-1FB4-45DC-BD7B-4086533D3145}"/>
              </a:ext>
            </a:extLst>
          </p:cNvPr>
          <p:cNvPicPr>
            <a:picLocks noChangeAspect="1"/>
          </p:cNvPicPr>
          <p:nvPr/>
        </p:nvPicPr>
        <p:blipFill>
          <a:blip r:embed="rId5"/>
          <a:stretch>
            <a:fillRect/>
          </a:stretch>
        </p:blipFill>
        <p:spPr>
          <a:xfrm>
            <a:off x="2277098" y="5058407"/>
            <a:ext cx="2359476" cy="1570993"/>
          </a:xfrm>
          <a:prstGeom prst="rect">
            <a:avLst/>
          </a:prstGeom>
        </p:spPr>
      </p:pic>
      <p:pic>
        <p:nvPicPr>
          <p:cNvPr id="14" name="Picture 13">
            <a:extLst>
              <a:ext uri="{FF2B5EF4-FFF2-40B4-BE49-F238E27FC236}">
                <a16:creationId xmlns:a16="http://schemas.microsoft.com/office/drawing/2014/main" id="{5316AC21-3F46-4D4E-8960-3A77BF192C5E}"/>
              </a:ext>
            </a:extLst>
          </p:cNvPr>
          <p:cNvPicPr>
            <a:picLocks noChangeAspect="1"/>
          </p:cNvPicPr>
          <p:nvPr/>
        </p:nvPicPr>
        <p:blipFill>
          <a:blip r:embed="rId6"/>
          <a:stretch>
            <a:fillRect/>
          </a:stretch>
        </p:blipFill>
        <p:spPr>
          <a:xfrm>
            <a:off x="2277098" y="3429000"/>
            <a:ext cx="2323548" cy="1545160"/>
          </a:xfrm>
          <a:prstGeom prst="rect">
            <a:avLst/>
          </a:prstGeom>
        </p:spPr>
      </p:pic>
      <p:pic>
        <p:nvPicPr>
          <p:cNvPr id="15" name="Picture 14">
            <a:extLst>
              <a:ext uri="{FF2B5EF4-FFF2-40B4-BE49-F238E27FC236}">
                <a16:creationId xmlns:a16="http://schemas.microsoft.com/office/drawing/2014/main" id="{75F025B6-1DFF-485A-B380-F5BF3EE318CE}"/>
              </a:ext>
            </a:extLst>
          </p:cNvPr>
          <p:cNvPicPr>
            <a:picLocks noChangeAspect="1"/>
          </p:cNvPicPr>
          <p:nvPr/>
        </p:nvPicPr>
        <p:blipFill>
          <a:blip r:embed="rId7"/>
          <a:stretch>
            <a:fillRect/>
          </a:stretch>
        </p:blipFill>
        <p:spPr>
          <a:xfrm>
            <a:off x="2277099" y="1600200"/>
            <a:ext cx="2323547" cy="1742661"/>
          </a:xfrm>
          <a:prstGeom prst="rect">
            <a:avLst/>
          </a:prstGeom>
        </p:spPr>
      </p:pic>
      <p:pic>
        <p:nvPicPr>
          <p:cNvPr id="16" name="Picture 15">
            <a:extLst>
              <a:ext uri="{FF2B5EF4-FFF2-40B4-BE49-F238E27FC236}">
                <a16:creationId xmlns:a16="http://schemas.microsoft.com/office/drawing/2014/main" id="{9D5EEFDC-A516-4D9D-80EC-38057C0517B1}"/>
              </a:ext>
            </a:extLst>
          </p:cNvPr>
          <p:cNvPicPr>
            <a:picLocks noChangeAspect="1"/>
          </p:cNvPicPr>
          <p:nvPr/>
        </p:nvPicPr>
        <p:blipFill>
          <a:blip r:embed="rId8"/>
          <a:stretch>
            <a:fillRect/>
          </a:stretch>
        </p:blipFill>
        <p:spPr>
          <a:xfrm>
            <a:off x="371706" y="2590800"/>
            <a:ext cx="2142893" cy="1607170"/>
          </a:xfrm>
          <a:prstGeom prst="rect">
            <a:avLst/>
          </a:prstGeom>
        </p:spPr>
      </p:pic>
    </p:spTree>
    <p:extLst>
      <p:ext uri="{BB962C8B-B14F-4D97-AF65-F5344CB8AC3E}">
        <p14:creationId xmlns:p14="http://schemas.microsoft.com/office/powerpoint/2010/main" val="13802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1143001" y="878659"/>
            <a:ext cx="184731" cy="300082"/>
          </a:xfrm>
          <a:prstGeom prst="rect">
            <a:avLst/>
          </a:prstGeom>
          <a:noFill/>
          <a:ln w="9525">
            <a:noFill/>
            <a:miter lim="800000"/>
            <a:headEnd/>
            <a:tailEnd/>
          </a:ln>
        </p:spPr>
        <p:txBody>
          <a:bodyPr wrap="none" anchor="ctr">
            <a:spAutoFit/>
          </a:bodyPr>
          <a:lstStyle/>
          <a:p>
            <a:pPr defTabSz="685800" fontAlgn="auto">
              <a:spcBef>
                <a:spcPts val="0"/>
              </a:spcBef>
              <a:spcAft>
                <a:spcPts val="0"/>
              </a:spcAft>
              <a:defRPr/>
            </a:pPr>
            <a:endParaRPr lang="en-US" sz="1350" dirty="0">
              <a:solidFill>
                <a:prstClr val="black"/>
              </a:solidFill>
              <a:latin typeface="Calibri" panose="020F0502020204030204"/>
            </a:endParaRPr>
          </a:p>
        </p:txBody>
      </p:sp>
      <p:grpSp>
        <p:nvGrpSpPr>
          <p:cNvPr id="4" name="Group 3">
            <a:extLst>
              <a:ext uri="{FF2B5EF4-FFF2-40B4-BE49-F238E27FC236}">
                <a16:creationId xmlns:a16="http://schemas.microsoft.com/office/drawing/2014/main" id="{6D10449D-FE71-4A65-939D-CED71D81A069}"/>
              </a:ext>
            </a:extLst>
          </p:cNvPr>
          <p:cNvGrpSpPr/>
          <p:nvPr/>
        </p:nvGrpSpPr>
        <p:grpSpPr>
          <a:xfrm>
            <a:off x="1066800" y="2072397"/>
            <a:ext cx="3143250" cy="4480803"/>
            <a:chOff x="3257550" y="1519948"/>
            <a:chExt cx="3143250" cy="4480803"/>
          </a:xfrm>
        </p:grpSpPr>
        <p:pic>
          <p:nvPicPr>
            <p:cNvPr id="2" name="Picture 1"/>
            <p:cNvPicPr>
              <a:picLocks noChangeAspect="1"/>
            </p:cNvPicPr>
            <p:nvPr/>
          </p:nvPicPr>
          <p:blipFill rotWithShape="1">
            <a:blip r:embed="rId3"/>
            <a:srcRect l="67959" t="9740" r="17735" b="17749"/>
            <a:stretch/>
          </p:blipFill>
          <p:spPr>
            <a:xfrm>
              <a:off x="3257550" y="1519948"/>
              <a:ext cx="3143250" cy="4480803"/>
            </a:xfrm>
            <a:prstGeom prst="rect">
              <a:avLst/>
            </a:prstGeom>
            <a:ln w="25400">
              <a:solidFill>
                <a:schemeClr val="tx1"/>
              </a:solidFill>
            </a:ln>
          </p:spPr>
        </p:pic>
        <p:sp>
          <p:nvSpPr>
            <p:cNvPr id="3" name="Oval 2"/>
            <p:cNvSpPr/>
            <p:nvPr/>
          </p:nvSpPr>
          <p:spPr>
            <a:xfrm>
              <a:off x="4972050" y="5429250"/>
              <a:ext cx="400050" cy="17145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0" name="Oval 39"/>
            <p:cNvSpPr/>
            <p:nvPr/>
          </p:nvSpPr>
          <p:spPr>
            <a:xfrm rot="20740653">
              <a:off x="5041372" y="5170986"/>
              <a:ext cx="711959" cy="220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1" name="Oval 40"/>
            <p:cNvSpPr/>
            <p:nvPr/>
          </p:nvSpPr>
          <p:spPr>
            <a:xfrm>
              <a:off x="5257800" y="4606553"/>
              <a:ext cx="711959" cy="220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2" name="Oval 41"/>
            <p:cNvSpPr/>
            <p:nvPr/>
          </p:nvSpPr>
          <p:spPr>
            <a:xfrm rot="761866">
              <a:off x="3523762" y="4370792"/>
              <a:ext cx="711959" cy="220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3" name="Oval 42"/>
            <p:cNvSpPr/>
            <p:nvPr/>
          </p:nvSpPr>
          <p:spPr>
            <a:xfrm rot="3058662">
              <a:off x="4889983" y="1689283"/>
              <a:ext cx="532764" cy="20277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4" name="Oval 43"/>
            <p:cNvSpPr/>
            <p:nvPr/>
          </p:nvSpPr>
          <p:spPr>
            <a:xfrm>
              <a:off x="5172075" y="3424069"/>
              <a:ext cx="532764" cy="20277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5" name="Oval 44"/>
            <p:cNvSpPr/>
            <p:nvPr/>
          </p:nvSpPr>
          <p:spPr>
            <a:xfrm rot="253713">
              <a:off x="5088681" y="3989896"/>
              <a:ext cx="435043" cy="1335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6" name="Oval 45"/>
            <p:cNvSpPr/>
            <p:nvPr/>
          </p:nvSpPr>
          <p:spPr>
            <a:xfrm rot="253713">
              <a:off x="5106054" y="3663161"/>
              <a:ext cx="435043" cy="1335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47" name="Oval 46"/>
            <p:cNvSpPr/>
            <p:nvPr/>
          </p:nvSpPr>
          <p:spPr>
            <a:xfrm rot="253713">
              <a:off x="4233079" y="3198858"/>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8" name="Oval 47"/>
            <p:cNvSpPr/>
            <p:nvPr/>
          </p:nvSpPr>
          <p:spPr>
            <a:xfrm rot="253713">
              <a:off x="4216406" y="3334780"/>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49" name="Oval 48"/>
            <p:cNvSpPr/>
            <p:nvPr/>
          </p:nvSpPr>
          <p:spPr>
            <a:xfrm rot="253713">
              <a:off x="4175930" y="3552570"/>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0" name="Oval 49"/>
            <p:cNvSpPr/>
            <p:nvPr/>
          </p:nvSpPr>
          <p:spPr>
            <a:xfrm rot="253713">
              <a:off x="4086648" y="3915346"/>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1" name="Oval 50"/>
            <p:cNvSpPr/>
            <p:nvPr/>
          </p:nvSpPr>
          <p:spPr>
            <a:xfrm rot="20320412">
              <a:off x="5286375" y="4351280"/>
              <a:ext cx="711959" cy="220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2" name="Oval 51"/>
            <p:cNvSpPr/>
            <p:nvPr/>
          </p:nvSpPr>
          <p:spPr>
            <a:xfrm rot="21056816">
              <a:off x="4209455" y="5694712"/>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3" name="Oval 52"/>
            <p:cNvSpPr/>
            <p:nvPr/>
          </p:nvSpPr>
          <p:spPr>
            <a:xfrm rot="253713">
              <a:off x="4646110" y="2691557"/>
              <a:ext cx="152026" cy="724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4" name="Oval 53"/>
            <p:cNvSpPr/>
            <p:nvPr/>
          </p:nvSpPr>
          <p:spPr>
            <a:xfrm rot="253713">
              <a:off x="4674686" y="2608064"/>
              <a:ext cx="152026" cy="724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5" name="Oval 54"/>
            <p:cNvSpPr/>
            <p:nvPr/>
          </p:nvSpPr>
          <p:spPr>
            <a:xfrm rot="5145567">
              <a:off x="4586826" y="1778147"/>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6" name="Oval 55"/>
            <p:cNvSpPr/>
            <p:nvPr/>
          </p:nvSpPr>
          <p:spPr>
            <a:xfrm rot="2741768">
              <a:off x="4391849" y="1988785"/>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7" name="Oval 56"/>
            <p:cNvSpPr/>
            <p:nvPr/>
          </p:nvSpPr>
          <p:spPr>
            <a:xfrm rot="2741768">
              <a:off x="4276376" y="2168554"/>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8" name="Oval 57"/>
            <p:cNvSpPr/>
            <p:nvPr/>
          </p:nvSpPr>
          <p:spPr>
            <a:xfrm rot="2741768">
              <a:off x="4070291" y="2494909"/>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59" name="Oval 58"/>
            <p:cNvSpPr/>
            <p:nvPr/>
          </p:nvSpPr>
          <p:spPr>
            <a:xfrm rot="2741768">
              <a:off x="3969672" y="2604243"/>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0" name="Oval 59"/>
            <p:cNvSpPr/>
            <p:nvPr/>
          </p:nvSpPr>
          <p:spPr>
            <a:xfrm rot="1205589">
              <a:off x="3828048" y="2748859"/>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1" name="Oval 60"/>
            <p:cNvSpPr/>
            <p:nvPr/>
          </p:nvSpPr>
          <p:spPr>
            <a:xfrm rot="18931506">
              <a:off x="3673236" y="3279339"/>
              <a:ext cx="633562" cy="20037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2" name="Oval 61"/>
            <p:cNvSpPr/>
            <p:nvPr/>
          </p:nvSpPr>
          <p:spPr>
            <a:xfrm rot="4688322">
              <a:off x="4751129" y="1772240"/>
              <a:ext cx="454655" cy="10541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3" name="Oval 62"/>
            <p:cNvSpPr/>
            <p:nvPr/>
          </p:nvSpPr>
          <p:spPr>
            <a:xfrm rot="253713">
              <a:off x="5274996" y="3058081"/>
              <a:ext cx="435043" cy="13353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64" name="Oval 63"/>
            <p:cNvSpPr/>
            <p:nvPr/>
          </p:nvSpPr>
          <p:spPr>
            <a:xfrm rot="253713">
              <a:off x="5149076" y="3822199"/>
              <a:ext cx="264816" cy="8521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65" name="Oval 64"/>
            <p:cNvSpPr/>
            <p:nvPr/>
          </p:nvSpPr>
          <p:spPr>
            <a:xfrm rot="253713">
              <a:off x="5306050" y="4842358"/>
              <a:ext cx="264816" cy="8521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66" name="Oval 65"/>
            <p:cNvSpPr/>
            <p:nvPr/>
          </p:nvSpPr>
          <p:spPr>
            <a:xfrm rot="253713">
              <a:off x="5353193" y="1920767"/>
              <a:ext cx="152026" cy="724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7" name="Oval 66"/>
            <p:cNvSpPr/>
            <p:nvPr/>
          </p:nvSpPr>
          <p:spPr>
            <a:xfrm rot="253713">
              <a:off x="6098739" y="1914058"/>
              <a:ext cx="152026" cy="724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8" name="Oval 67"/>
            <p:cNvSpPr/>
            <p:nvPr/>
          </p:nvSpPr>
          <p:spPr>
            <a:xfrm rot="21056816">
              <a:off x="4758340" y="5715633"/>
              <a:ext cx="255728" cy="11738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9" name="Oval 68"/>
            <p:cNvSpPr/>
            <p:nvPr/>
          </p:nvSpPr>
          <p:spPr>
            <a:xfrm rot="3058662">
              <a:off x="5317088" y="2082056"/>
              <a:ext cx="610569" cy="6054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70" name="Oval 69"/>
            <p:cNvSpPr/>
            <p:nvPr/>
          </p:nvSpPr>
          <p:spPr>
            <a:xfrm rot="1959845">
              <a:off x="4432340" y="1700940"/>
              <a:ext cx="303869" cy="183836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71" name="Oval 70"/>
            <p:cNvSpPr/>
            <p:nvPr/>
          </p:nvSpPr>
          <p:spPr>
            <a:xfrm rot="3058662">
              <a:off x="4378530" y="4001882"/>
              <a:ext cx="610569" cy="6054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72" name="Oval 71"/>
            <p:cNvSpPr/>
            <p:nvPr/>
          </p:nvSpPr>
          <p:spPr>
            <a:xfrm rot="21056816">
              <a:off x="4438004" y="5321490"/>
              <a:ext cx="124257" cy="13361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350">
                <a:solidFill>
                  <a:prstClr val="white"/>
                </a:solidFill>
                <a:latin typeface="Calibri" panose="020F0502020204030204"/>
              </a:endParaRPr>
            </a:p>
          </p:txBody>
        </p:sp>
      </p:grpSp>
      <p:sp>
        <p:nvSpPr>
          <p:cNvPr id="39" name="Title 1">
            <a:extLst>
              <a:ext uri="{FF2B5EF4-FFF2-40B4-BE49-F238E27FC236}">
                <a16:creationId xmlns:a16="http://schemas.microsoft.com/office/drawing/2014/main" id="{C8C2B895-1AAC-4B1D-912F-31E690B020E1}"/>
              </a:ext>
            </a:extLst>
          </p:cNvPr>
          <p:cNvSpPr txBox="1">
            <a:spLocks/>
          </p:cNvSpPr>
          <p:nvPr/>
        </p:nvSpPr>
        <p:spPr>
          <a:xfrm>
            <a:off x="457200" y="228600"/>
            <a:ext cx="8229600" cy="1513495"/>
          </a:xfrm>
          <a:prstGeom prst="rect">
            <a:avLst/>
          </a:prstGeom>
        </p:spPr>
        <p:txBody>
          <a:bodyPr/>
          <a:lstStyle>
            <a:lvl1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2pPr>
            <a:lvl3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3pPr>
            <a:lvl4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4pPr>
            <a:lvl5pPr algn="ctr" rtl="0" eaLnBrk="1" fontAlgn="base" hangingPunct="1">
              <a:spcBef>
                <a:spcPct val="0"/>
              </a:spcBef>
              <a:spcAft>
                <a:spcPct val="0"/>
              </a:spcAft>
              <a:defRPr sz="4400">
                <a:solidFill>
                  <a:srgbClr val="FFFFCC"/>
                </a:solidFill>
                <a:effectLst>
                  <a:outerShdw blurRad="38100" dist="38100" dir="2700000" algn="tl">
                    <a:srgbClr val="000000"/>
                  </a:outerShdw>
                </a:effectLst>
                <a:latin typeface="Lucida Sans" pitchFamily="34" charset="0"/>
              </a:defRPr>
            </a:lvl5pPr>
            <a:lvl6pPr marL="4572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6pPr>
            <a:lvl7pPr marL="9144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7pPr>
            <a:lvl8pPr marL="13716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8pPr>
            <a:lvl9pPr marL="1828800" algn="ctr" rtl="0" eaLnBrk="1" fontAlgn="base" hangingPunct="1">
              <a:spcBef>
                <a:spcPct val="0"/>
              </a:spcBef>
              <a:spcAft>
                <a:spcPct val="0"/>
              </a:spcAft>
              <a:defRPr sz="4400">
                <a:solidFill>
                  <a:srgbClr val="0F2145"/>
                </a:solidFill>
                <a:effectLst>
                  <a:outerShdw blurRad="38100" dist="38100" dir="2700000" algn="tl">
                    <a:srgbClr val="000000"/>
                  </a:outerShdw>
                </a:effectLst>
                <a:latin typeface="Lucida Sans" pitchFamily="34" charset="0"/>
              </a:defRPr>
            </a:lvl9pPr>
          </a:lstStyle>
          <a:p>
            <a:r>
              <a:rPr lang="en-US" kern="0" dirty="0"/>
              <a:t>Hypothetical Functional Habitats in Lake Michigan</a:t>
            </a:r>
          </a:p>
        </p:txBody>
      </p:sp>
      <p:sp>
        <p:nvSpPr>
          <p:cNvPr id="5" name="TextBox 4">
            <a:extLst>
              <a:ext uri="{FF2B5EF4-FFF2-40B4-BE49-F238E27FC236}">
                <a16:creationId xmlns:a16="http://schemas.microsoft.com/office/drawing/2014/main" id="{FE6392DF-B9D9-4957-8760-C26CEAF60520}"/>
              </a:ext>
            </a:extLst>
          </p:cNvPr>
          <p:cNvSpPr txBox="1"/>
          <p:nvPr/>
        </p:nvSpPr>
        <p:spPr>
          <a:xfrm>
            <a:off x="4485706" y="2189083"/>
            <a:ext cx="4058190" cy="2677656"/>
          </a:xfrm>
          <a:prstGeom prst="rect">
            <a:avLst/>
          </a:prstGeom>
          <a:noFill/>
        </p:spPr>
        <p:txBody>
          <a:bodyPr wrap="square" rtlCol="0">
            <a:spAutoFit/>
          </a:bodyPr>
          <a:lstStyle/>
          <a:p>
            <a:pPr marL="171450" indent="-171450">
              <a:buFont typeface="Arial" panose="020B0604020202020204" pitchFamily="34" charset="0"/>
              <a:buChar char="•"/>
            </a:pPr>
            <a:r>
              <a:rPr lang="en-US" sz="2400" b="1" i="1" dirty="0">
                <a:latin typeface="+mn-lt"/>
              </a:rPr>
              <a:t>Large and small tributaries</a:t>
            </a:r>
          </a:p>
          <a:p>
            <a:pPr marL="171450" indent="-171450">
              <a:buFont typeface="Arial" panose="020B0604020202020204" pitchFamily="34" charset="0"/>
              <a:buChar char="•"/>
            </a:pPr>
            <a:r>
              <a:rPr lang="en-US" sz="2400" b="1" i="1" dirty="0">
                <a:latin typeface="+mn-lt"/>
              </a:rPr>
              <a:t>Reefs and reef complexes</a:t>
            </a:r>
          </a:p>
          <a:p>
            <a:pPr marL="171450" indent="-171450">
              <a:buFont typeface="Arial" panose="020B0604020202020204" pitchFamily="34" charset="0"/>
              <a:buChar char="•"/>
            </a:pPr>
            <a:r>
              <a:rPr lang="en-US" sz="2400" b="1" i="1" dirty="0">
                <a:latin typeface="+mn-lt"/>
              </a:rPr>
              <a:t>Open lake environment</a:t>
            </a:r>
          </a:p>
          <a:p>
            <a:pPr marL="171450" indent="-171450">
              <a:buFont typeface="Arial" panose="020B0604020202020204" pitchFamily="34" charset="0"/>
              <a:buChar char="•"/>
            </a:pPr>
            <a:r>
              <a:rPr lang="en-US" sz="2400" b="1" i="1" dirty="0">
                <a:latin typeface="+mn-lt"/>
              </a:rPr>
              <a:t>Bays and drowned river-mouth lakes</a:t>
            </a:r>
          </a:p>
        </p:txBody>
      </p:sp>
    </p:spTree>
    <p:extLst>
      <p:ext uri="{BB962C8B-B14F-4D97-AF65-F5344CB8AC3E}">
        <p14:creationId xmlns:p14="http://schemas.microsoft.com/office/powerpoint/2010/main" val="277728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DD0D-A223-4D16-97DA-5D9D2476B6EB}"/>
              </a:ext>
            </a:extLst>
          </p:cNvPr>
          <p:cNvSpPr>
            <a:spLocks noGrp="1"/>
          </p:cNvSpPr>
          <p:nvPr>
            <p:ph type="title"/>
          </p:nvPr>
        </p:nvSpPr>
        <p:spPr/>
        <p:txBody>
          <a:bodyPr/>
          <a:lstStyle/>
          <a:p>
            <a:r>
              <a:rPr lang="en-US" sz="3600" dirty="0"/>
              <a:t>Example…Grand Traverse Bay Cisco</a:t>
            </a:r>
          </a:p>
        </p:txBody>
      </p:sp>
      <p:sp>
        <p:nvSpPr>
          <p:cNvPr id="3" name="Content Placeholder 2">
            <a:extLst>
              <a:ext uri="{FF2B5EF4-FFF2-40B4-BE49-F238E27FC236}">
                <a16:creationId xmlns:a16="http://schemas.microsoft.com/office/drawing/2014/main" id="{0AC6F53C-490C-457B-8B28-4095AFD7E015}"/>
              </a:ext>
            </a:extLst>
          </p:cNvPr>
          <p:cNvSpPr>
            <a:spLocks noGrp="1"/>
          </p:cNvSpPr>
          <p:nvPr>
            <p:ph idx="1"/>
          </p:nvPr>
        </p:nvSpPr>
        <p:spPr>
          <a:xfrm>
            <a:off x="990600" y="1371600"/>
            <a:ext cx="7086600" cy="4754563"/>
          </a:xfrm>
        </p:spPr>
        <p:txBody>
          <a:bodyPr>
            <a:noAutofit/>
          </a:bodyPr>
          <a:lstStyle/>
          <a:p>
            <a:pPr>
              <a:lnSpc>
                <a:spcPct val="170000"/>
              </a:lnSpc>
              <a:spcBef>
                <a:spcPts val="0"/>
              </a:spcBef>
            </a:pPr>
            <a:r>
              <a:rPr lang="en-US" sz="1800" b="1" u="sng" dirty="0"/>
              <a:t>Species / life stage</a:t>
            </a:r>
            <a:r>
              <a:rPr lang="en-US" sz="1800" dirty="0"/>
              <a:t>: Cisco / eggs &amp; early age-0</a:t>
            </a:r>
          </a:p>
          <a:p>
            <a:pPr>
              <a:lnSpc>
                <a:spcPct val="170000"/>
              </a:lnSpc>
              <a:spcBef>
                <a:spcPts val="0"/>
              </a:spcBef>
            </a:pPr>
            <a:r>
              <a:rPr lang="en-US" sz="1800" b="1" u="sng" dirty="0"/>
              <a:t>Functional habitat</a:t>
            </a:r>
            <a:r>
              <a:rPr lang="en-US" sz="1800" dirty="0"/>
              <a:t>: Grand Traverse Bay</a:t>
            </a:r>
          </a:p>
          <a:p>
            <a:pPr>
              <a:lnSpc>
                <a:spcPct val="170000"/>
              </a:lnSpc>
              <a:spcBef>
                <a:spcPts val="0"/>
              </a:spcBef>
            </a:pPr>
            <a:r>
              <a:rPr lang="en-US" sz="1800" b="1" u="sng" dirty="0"/>
              <a:t>PMA</a:t>
            </a:r>
            <a:r>
              <a:rPr lang="en-US" sz="1800" dirty="0"/>
              <a:t>: High quality spawning &amp; nursery habitat</a:t>
            </a:r>
          </a:p>
          <a:p>
            <a:pPr>
              <a:lnSpc>
                <a:spcPct val="170000"/>
              </a:lnSpc>
              <a:spcBef>
                <a:spcPts val="0"/>
              </a:spcBef>
            </a:pPr>
            <a:r>
              <a:rPr lang="en-US" sz="1800" b="1" u="sng" dirty="0"/>
              <a:t>Status</a:t>
            </a:r>
            <a:r>
              <a:rPr lang="en-US" sz="1800" dirty="0"/>
              <a:t>: Reduced availability, threatened by AIS</a:t>
            </a:r>
          </a:p>
          <a:p>
            <a:pPr>
              <a:lnSpc>
                <a:spcPct val="170000"/>
              </a:lnSpc>
              <a:spcBef>
                <a:spcPts val="0"/>
              </a:spcBef>
            </a:pPr>
            <a:r>
              <a:rPr lang="en-US" sz="1800" b="1" u="sng" dirty="0"/>
              <a:t>Certainty</a:t>
            </a:r>
            <a:r>
              <a:rPr lang="en-US" sz="1800" dirty="0"/>
              <a:t>: High</a:t>
            </a:r>
          </a:p>
          <a:p>
            <a:pPr>
              <a:lnSpc>
                <a:spcPct val="170000"/>
              </a:lnSpc>
              <a:spcBef>
                <a:spcPts val="0"/>
              </a:spcBef>
            </a:pPr>
            <a:r>
              <a:rPr lang="en-US" sz="1800" b="1" u="sng" dirty="0"/>
              <a:t>Impediment</a:t>
            </a:r>
            <a:r>
              <a:rPr lang="en-US" sz="1800" dirty="0"/>
              <a:t>: Early survival is reduced relative to historic</a:t>
            </a:r>
          </a:p>
          <a:p>
            <a:pPr>
              <a:lnSpc>
                <a:spcPct val="170000"/>
              </a:lnSpc>
              <a:spcBef>
                <a:spcPts val="0"/>
              </a:spcBef>
            </a:pPr>
            <a:r>
              <a:rPr lang="en-US" sz="1800" b="1" u="sng" dirty="0"/>
              <a:t>Action</a:t>
            </a:r>
            <a:r>
              <a:rPr lang="en-US" sz="1800" dirty="0"/>
              <a:t>: Increase and improve habitat through protection or restoration</a:t>
            </a:r>
          </a:p>
          <a:p>
            <a:pPr>
              <a:lnSpc>
                <a:spcPct val="170000"/>
              </a:lnSpc>
              <a:spcBef>
                <a:spcPts val="0"/>
              </a:spcBef>
            </a:pPr>
            <a:r>
              <a:rPr lang="en-US" sz="1800" b="1" u="sng" dirty="0"/>
              <a:t>Certainty</a:t>
            </a:r>
            <a:r>
              <a:rPr lang="en-US" sz="1800" dirty="0"/>
              <a:t>: Moderate</a:t>
            </a:r>
          </a:p>
          <a:p>
            <a:pPr>
              <a:lnSpc>
                <a:spcPct val="170000"/>
              </a:lnSpc>
              <a:spcBef>
                <a:spcPts val="0"/>
              </a:spcBef>
            </a:pPr>
            <a:r>
              <a:rPr lang="en-US" sz="1800" b="1" u="sng" dirty="0"/>
              <a:t>Time frame</a:t>
            </a:r>
            <a:r>
              <a:rPr lang="en-US" sz="1800" dirty="0"/>
              <a:t>: 0 to 10 years</a:t>
            </a:r>
          </a:p>
        </p:txBody>
      </p:sp>
    </p:spTree>
    <p:extLst>
      <p:ext uri="{BB962C8B-B14F-4D97-AF65-F5344CB8AC3E}">
        <p14:creationId xmlns:p14="http://schemas.microsoft.com/office/powerpoint/2010/main" val="164377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C3BF-D07F-4D64-8B48-0146B852D668}"/>
              </a:ext>
            </a:extLst>
          </p:cNvPr>
          <p:cNvSpPr>
            <a:spLocks noGrp="1"/>
          </p:cNvSpPr>
          <p:nvPr>
            <p:ph type="title"/>
          </p:nvPr>
        </p:nvSpPr>
        <p:spPr/>
        <p:txBody>
          <a:bodyPr/>
          <a:lstStyle/>
          <a:p>
            <a:r>
              <a:rPr lang="en-US" dirty="0"/>
              <a:t>Lake Michigan EP Tool (2019)</a:t>
            </a:r>
          </a:p>
        </p:txBody>
      </p:sp>
      <p:pic>
        <p:nvPicPr>
          <p:cNvPr id="4" name="Picture 3">
            <a:extLst>
              <a:ext uri="{FF2B5EF4-FFF2-40B4-BE49-F238E27FC236}">
                <a16:creationId xmlns:a16="http://schemas.microsoft.com/office/drawing/2014/main" id="{F5D577F3-42DD-4903-A17D-571832261F71}"/>
              </a:ext>
            </a:extLst>
          </p:cNvPr>
          <p:cNvPicPr>
            <a:picLocks noChangeAspect="1"/>
          </p:cNvPicPr>
          <p:nvPr/>
        </p:nvPicPr>
        <p:blipFill>
          <a:blip r:embed="rId2"/>
          <a:stretch>
            <a:fillRect/>
          </a:stretch>
        </p:blipFill>
        <p:spPr>
          <a:xfrm>
            <a:off x="3962400" y="1417638"/>
            <a:ext cx="4623830" cy="4770537"/>
          </a:xfrm>
          <a:prstGeom prst="rect">
            <a:avLst/>
          </a:prstGeom>
        </p:spPr>
      </p:pic>
      <p:sp>
        <p:nvSpPr>
          <p:cNvPr id="5" name="Rectangle 4">
            <a:extLst>
              <a:ext uri="{FF2B5EF4-FFF2-40B4-BE49-F238E27FC236}">
                <a16:creationId xmlns:a16="http://schemas.microsoft.com/office/drawing/2014/main" id="{415C176E-30E6-4A9E-900F-E504929E8ED1}"/>
              </a:ext>
            </a:extLst>
          </p:cNvPr>
          <p:cNvSpPr/>
          <p:nvPr/>
        </p:nvSpPr>
        <p:spPr>
          <a:xfrm>
            <a:off x="457200" y="1417638"/>
            <a:ext cx="2632366" cy="4770537"/>
          </a:xfrm>
          <a:prstGeom prst="rect">
            <a:avLst/>
          </a:prstGeom>
        </p:spPr>
        <p:txBody>
          <a:bodyPr wrap="square">
            <a:spAutoFit/>
          </a:bodyPr>
          <a:lstStyle/>
          <a:p>
            <a:r>
              <a:rPr lang="en-US" sz="1600" dirty="0"/>
              <a:t>FCO</a:t>
            </a:r>
          </a:p>
          <a:p>
            <a:r>
              <a:rPr lang="en-US" sz="1600" dirty="0"/>
              <a:t>Species</a:t>
            </a:r>
          </a:p>
          <a:p>
            <a:r>
              <a:rPr lang="en-US" sz="1600" dirty="0"/>
              <a:t>Life stage</a:t>
            </a:r>
          </a:p>
          <a:p>
            <a:r>
              <a:rPr lang="en-US" sz="1600" dirty="0"/>
              <a:t>Region</a:t>
            </a:r>
          </a:p>
          <a:p>
            <a:r>
              <a:rPr lang="en-US" sz="1600" dirty="0"/>
              <a:t>Functional Habitat</a:t>
            </a:r>
          </a:p>
          <a:p>
            <a:r>
              <a:rPr lang="en-US" sz="1600" dirty="0"/>
              <a:t>Status</a:t>
            </a:r>
          </a:p>
          <a:p>
            <a:r>
              <a:rPr lang="en-US" sz="1600" dirty="0"/>
              <a:t>Status certainty</a:t>
            </a:r>
          </a:p>
          <a:p>
            <a:r>
              <a:rPr lang="en-US" sz="1600" dirty="0"/>
              <a:t>Impediment category</a:t>
            </a:r>
          </a:p>
          <a:p>
            <a:r>
              <a:rPr lang="en-US" sz="1600" dirty="0"/>
              <a:t>Impediment </a:t>
            </a:r>
          </a:p>
          <a:p>
            <a:r>
              <a:rPr lang="en-US" sz="1600" dirty="0"/>
              <a:t>Impediment source</a:t>
            </a:r>
          </a:p>
          <a:p>
            <a:r>
              <a:rPr lang="en-US" sz="1600" dirty="0"/>
              <a:t>Impediment notes</a:t>
            </a:r>
          </a:p>
          <a:p>
            <a:r>
              <a:rPr lang="en-US" sz="1600" dirty="0"/>
              <a:t>Impediment certainty</a:t>
            </a:r>
          </a:p>
          <a:p>
            <a:r>
              <a:rPr lang="en-US" sz="1600" dirty="0"/>
              <a:t>PMA / Specific locations</a:t>
            </a:r>
          </a:p>
          <a:p>
            <a:r>
              <a:rPr lang="en-US" sz="1600" dirty="0"/>
              <a:t>Management Action</a:t>
            </a:r>
          </a:p>
          <a:p>
            <a:r>
              <a:rPr lang="en-US" sz="1600" dirty="0"/>
              <a:t>Management Action notes</a:t>
            </a:r>
          </a:p>
          <a:p>
            <a:r>
              <a:rPr lang="en-US" sz="1600" dirty="0"/>
              <a:t>Management certainty</a:t>
            </a:r>
          </a:p>
          <a:p>
            <a:r>
              <a:rPr lang="en-US" sz="1600" dirty="0"/>
              <a:t>Time to response</a:t>
            </a:r>
          </a:p>
          <a:p>
            <a:r>
              <a:rPr lang="en-US" sz="1600" dirty="0"/>
              <a:t>Other species benefits</a:t>
            </a:r>
          </a:p>
          <a:p>
            <a:r>
              <a:rPr lang="en-US" sz="1600" dirty="0"/>
              <a:t>References</a:t>
            </a:r>
          </a:p>
        </p:txBody>
      </p:sp>
    </p:spTree>
    <p:extLst>
      <p:ext uri="{BB962C8B-B14F-4D97-AF65-F5344CB8AC3E}">
        <p14:creationId xmlns:p14="http://schemas.microsoft.com/office/powerpoint/2010/main" val="22937916"/>
      </p:ext>
    </p:extLst>
  </p:cSld>
  <p:clrMapOvr>
    <a:masterClrMapping/>
  </p:clrMapOvr>
</p:sld>
</file>

<file path=ppt/theme/theme1.xml><?xml version="1.0" encoding="utf-8"?>
<a:theme xmlns:a="http://schemas.openxmlformats.org/drawingml/2006/main" name="PPT Theme - Olive with yellow boxes">
  <a:themeElements>
    <a:clrScheme name="Default Design 15">
      <a:dk1>
        <a:srgbClr val="221100"/>
      </a:dk1>
      <a:lt1>
        <a:srgbClr val="FFFFCC"/>
      </a:lt1>
      <a:dk2>
        <a:srgbClr val="3F4B2B"/>
      </a:dk2>
      <a:lt2>
        <a:srgbClr val="FFFFCC"/>
      </a:lt2>
      <a:accent1>
        <a:srgbClr val="698E00"/>
      </a:accent1>
      <a:accent2>
        <a:srgbClr val="C1C13F"/>
      </a:accent2>
      <a:accent3>
        <a:srgbClr val="AFB1AC"/>
      </a:accent3>
      <a:accent4>
        <a:srgbClr val="DADAAE"/>
      </a:accent4>
      <a:accent5>
        <a:srgbClr val="B9C6AA"/>
      </a:accent5>
      <a:accent6>
        <a:srgbClr val="AFAF38"/>
      </a:accent6>
      <a:hlink>
        <a:srgbClr val="996633"/>
      </a:hlink>
      <a:folHlink>
        <a:srgbClr val="414020"/>
      </a:folHlink>
    </a:clrScheme>
    <a:fontScheme name="Default Design">
      <a:majorFont>
        <a:latin typeface="Lucida Sans"/>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5E7040"/>
        </a:lt1>
        <a:dk2>
          <a:srgbClr val="0F2145"/>
        </a:dk2>
        <a:lt2>
          <a:srgbClr val="808080"/>
        </a:lt2>
        <a:accent1>
          <a:srgbClr val="C9D1D5"/>
        </a:accent1>
        <a:accent2>
          <a:srgbClr val="336699"/>
        </a:accent2>
        <a:accent3>
          <a:srgbClr val="B6BBAF"/>
        </a:accent3>
        <a:accent4>
          <a:srgbClr val="000000"/>
        </a:accent4>
        <a:accent5>
          <a:srgbClr val="E1E5E7"/>
        </a:accent5>
        <a:accent6>
          <a:srgbClr val="2D5C8A"/>
        </a:accent6>
        <a:hlink>
          <a:srgbClr val="0F2145"/>
        </a:hlink>
        <a:folHlink>
          <a:srgbClr val="666633"/>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5E7040"/>
        </a:lt1>
        <a:dk2>
          <a:srgbClr val="0F2145"/>
        </a:dk2>
        <a:lt2>
          <a:srgbClr val="808080"/>
        </a:lt2>
        <a:accent1>
          <a:srgbClr val="C9D1D5"/>
        </a:accent1>
        <a:accent2>
          <a:srgbClr val="336699"/>
        </a:accent2>
        <a:accent3>
          <a:srgbClr val="B6BBAF"/>
        </a:accent3>
        <a:accent4>
          <a:srgbClr val="000000"/>
        </a:accent4>
        <a:accent5>
          <a:srgbClr val="E1E5E7"/>
        </a:accent5>
        <a:accent6>
          <a:srgbClr val="2D5C8A"/>
        </a:accent6>
        <a:hlink>
          <a:srgbClr val="0F2145"/>
        </a:hlink>
        <a:folHlink>
          <a:srgbClr val="666633"/>
        </a:folHlink>
      </a:clrScheme>
      <a:clrMap bg1="lt1" tx1="dk1" bg2="lt2" tx2="dk2" accent1="accent1" accent2="accent2" accent3="accent3" accent4="accent4" accent5="accent5" accent6="accent6" hlink="hlink" folHlink="folHlink"/>
    </a:extraClrScheme>
    <a:extraClrScheme>
      <a:clrScheme name="Default Design 14">
        <a:dk1>
          <a:srgbClr val="221100"/>
        </a:dk1>
        <a:lt1>
          <a:srgbClr val="FFFFCC"/>
        </a:lt1>
        <a:dk2>
          <a:srgbClr val="3F4B2B"/>
        </a:dk2>
        <a:lt2>
          <a:srgbClr val="FFFFCC"/>
        </a:lt2>
        <a:accent1>
          <a:srgbClr val="698E00"/>
        </a:accent1>
        <a:accent2>
          <a:srgbClr val="C1C13F"/>
        </a:accent2>
        <a:accent3>
          <a:srgbClr val="AFB1AC"/>
        </a:accent3>
        <a:accent4>
          <a:srgbClr val="DADAAE"/>
        </a:accent4>
        <a:accent5>
          <a:srgbClr val="B9C6AA"/>
        </a:accent5>
        <a:accent6>
          <a:srgbClr val="AFAF38"/>
        </a:accent6>
        <a:hlink>
          <a:srgbClr val="996600"/>
        </a:hlink>
        <a:folHlink>
          <a:srgbClr val="414020"/>
        </a:folHlink>
      </a:clrScheme>
      <a:clrMap bg1="dk2" tx1="lt1" bg2="dk1" tx2="lt2" accent1="accent1" accent2="accent2" accent3="accent3" accent4="accent4" accent5="accent5" accent6="accent6" hlink="hlink" folHlink="folHlink"/>
    </a:extraClrScheme>
    <a:extraClrScheme>
      <a:clrScheme name="Default Design 15">
        <a:dk1>
          <a:srgbClr val="221100"/>
        </a:dk1>
        <a:lt1>
          <a:srgbClr val="FFFFCC"/>
        </a:lt1>
        <a:dk2>
          <a:srgbClr val="3F4B2B"/>
        </a:dk2>
        <a:lt2>
          <a:srgbClr val="FFFFCC"/>
        </a:lt2>
        <a:accent1>
          <a:srgbClr val="698E00"/>
        </a:accent1>
        <a:accent2>
          <a:srgbClr val="C1C13F"/>
        </a:accent2>
        <a:accent3>
          <a:srgbClr val="AFB1AC"/>
        </a:accent3>
        <a:accent4>
          <a:srgbClr val="DADAAE"/>
        </a:accent4>
        <a:accent5>
          <a:srgbClr val="B9C6AA"/>
        </a:accent5>
        <a:accent6>
          <a:srgbClr val="AFAF38"/>
        </a:accent6>
        <a:hlink>
          <a:srgbClr val="996633"/>
        </a:hlink>
        <a:folHlink>
          <a:srgbClr val="41402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Theme - Olive with yellow boxes</Template>
  <TotalTime>9024</TotalTime>
  <Words>1092</Words>
  <Application>Microsoft Office PowerPoint</Application>
  <PresentationFormat>On-screen Show (4:3)</PresentationFormat>
  <Paragraphs>176</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Lucida Sans</vt:lpstr>
      <vt:lpstr>Wingdings</vt:lpstr>
      <vt:lpstr>PPT Theme - Olive with yellow boxes</vt:lpstr>
      <vt:lpstr>Environmental Principles and Habitat Priorities for Sustainable Lake Michigan Fisheries</vt:lpstr>
      <vt:lpstr>Objective / Charge</vt:lpstr>
      <vt:lpstr>PowerPoint Presentation</vt:lpstr>
      <vt:lpstr>PowerPoint Presentation</vt:lpstr>
      <vt:lpstr>PowerPoint Presentation</vt:lpstr>
      <vt:lpstr>Not the first time we’ve tried</vt:lpstr>
      <vt:lpstr>PowerPoint Presentation</vt:lpstr>
      <vt:lpstr>Example…Grand Traverse Bay Cisco</vt:lpstr>
      <vt:lpstr>Lake Michigan EP Tool (2019)</vt:lpstr>
      <vt:lpstr>Example summary: Impediment Category</vt:lpstr>
      <vt:lpstr>Example summary: Life Stage and Functional Habitat</vt:lpstr>
      <vt:lpstr>Prioritization Process Questions</vt:lpstr>
      <vt:lpstr>Prioritization Process Questions</vt:lpstr>
      <vt:lpstr>LMC Priorities – Functional Habitat</vt:lpstr>
      <vt:lpstr>LMC Priorities – Impediment and Action Certainty</vt:lpstr>
      <vt:lpstr>Next steps…</vt:lpstr>
      <vt:lpstr>Task Group</vt:lpstr>
      <vt:lpstr>Thank you!</vt:lpstr>
    </vt:vector>
  </TitlesOfParts>
  <Company>State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Northern Michigan Fisheries</dc:title>
  <dc:creator>Clapp, Dave (DNR)</dc:creator>
  <cp:lastModifiedBy>Clapp, Dave (DNR)</cp:lastModifiedBy>
  <cp:revision>71</cp:revision>
  <cp:lastPrinted>2019-03-22T16:01:07Z</cp:lastPrinted>
  <dcterms:created xsi:type="dcterms:W3CDTF">2016-02-24T04:19:11Z</dcterms:created>
  <dcterms:modified xsi:type="dcterms:W3CDTF">2019-03-22T16:01:21Z</dcterms:modified>
</cp:coreProperties>
</file>